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3" r:id="rId2"/>
    <p:sldId id="304" r:id="rId3"/>
    <p:sldId id="257" r:id="rId4"/>
    <p:sldId id="258" r:id="rId5"/>
    <p:sldId id="306" r:id="rId6"/>
    <p:sldId id="260" r:id="rId7"/>
    <p:sldId id="261" r:id="rId8"/>
    <p:sldId id="262" r:id="rId9"/>
    <p:sldId id="263" r:id="rId10"/>
    <p:sldId id="266" r:id="rId11"/>
    <p:sldId id="307" r:id="rId12"/>
    <p:sldId id="272" r:id="rId13"/>
    <p:sldId id="273" r:id="rId14"/>
    <p:sldId id="281" r:id="rId15"/>
    <p:sldId id="283" r:id="rId16"/>
    <p:sldId id="284" r:id="rId17"/>
    <p:sldId id="285" r:id="rId18"/>
    <p:sldId id="286" r:id="rId19"/>
    <p:sldId id="291" r:id="rId20"/>
    <p:sldId id="292" r:id="rId21"/>
    <p:sldId id="293" r:id="rId22"/>
    <p:sldId id="294" r:id="rId23"/>
    <p:sldId id="310" r:id="rId24"/>
    <p:sldId id="314" r:id="rId25"/>
    <p:sldId id="300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9DF97-4617-4EAC-A9F6-B9B2B55CBA43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4A676-997A-4495-8A64-895ED2417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84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4A676-997A-4495-8A64-895ED2417A6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8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4A676-997A-4495-8A64-895ED2417A6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30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4A676-997A-4495-8A64-895ED2417A6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54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0FF9-EC36-4B14-8AF9-613BC4C84AD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41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8337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5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77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13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70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547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81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28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98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01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8A842-B55A-498F-84F5-853E62F033BC}" type="datetimeFigureOut">
              <a:rPr lang="pl-PL" smtClean="0"/>
              <a:t>2018-10-24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DEEFF-F6CD-4C62-9916-EE67E777BD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693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esterno.pl/programy-biezace/stawiam-na-siebie-profilaktyka-uzaleznien-behawioralnyc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zieckowsieci.fdn.pl/owce-w-sieci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aleznieniabehawioralne.pl/" TargetMode="External"/><Relationship Id="rId2" Type="http://schemas.openxmlformats.org/officeDocument/2006/relationships/hyperlink" Target="http://www.uzaleznieniabehawioralne.pl/strefy/images/strefy_pdf/gim_asertywnosc_6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13do15.pl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egamisja.pl/wp-content/uploads/2015/09/Katalog_kompetencji_medialnych_2014.pdf" TargetMode="External"/><Relationship Id="rId3" Type="http://schemas.openxmlformats.org/officeDocument/2006/relationships/hyperlink" Target="https://www.mwi.pl/" TargetMode="External"/><Relationship Id="rId7" Type="http://schemas.openxmlformats.org/officeDocument/2006/relationships/hyperlink" Target="https://nowoczesnapolska.org.pl/" TargetMode="External"/><Relationship Id="rId2" Type="http://schemas.openxmlformats.org/officeDocument/2006/relationships/hyperlink" Target="http://edukatormedialny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meta.edu.pl/" TargetMode="External"/><Relationship Id="rId5" Type="http://schemas.openxmlformats.org/officeDocument/2006/relationships/hyperlink" Target="https://www.mwi.pl/aktualnosci/43-zgloszenia-wystapien-podczas-ii-kongresu-kompetencji-cyfrowych" TargetMode="External"/><Relationship Id="rId10" Type="http://schemas.openxmlformats.org/officeDocument/2006/relationships/hyperlink" Target="https://cppc.gov.pl/wp-content/uploads/zal.-13-Ramowy_katalog_kompetencji_cyfrowych.pdf" TargetMode="External"/><Relationship Id="rId4" Type="http://schemas.openxmlformats.org/officeDocument/2006/relationships/hyperlink" Target="https://www.mwi.pl/innowacyjna-szkola-xxi-wieku" TargetMode="External"/><Relationship Id="rId9" Type="http://schemas.openxmlformats.org/officeDocument/2006/relationships/hyperlink" Target="https://centrumcyfrowe.pl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onolandia.edu.pl/" TargetMode="External"/><Relationship Id="rId2" Type="http://schemas.openxmlformats.org/officeDocument/2006/relationships/hyperlink" Target="https://dbamomojzasie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ngres2018.ptem.org.pl/" TargetMode="External"/><Relationship Id="rId5" Type="http://schemas.openxmlformats.org/officeDocument/2006/relationships/hyperlink" Target="https://www.facebook.com/PTEM.org/" TargetMode="External"/><Relationship Id="rId4" Type="http://schemas.openxmlformats.org/officeDocument/2006/relationships/hyperlink" Target="http://ptem.org.p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edium-psychologia.pl/" TargetMode="External"/><Relationship Id="rId2" Type="http://schemas.openxmlformats.org/officeDocument/2006/relationships/hyperlink" Target="http://ptem.org.pl/wp-content/uploads/2013/01/Agnieszka-Ogonowska_StopSiecioholiz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zaleznieniabehawioralne.p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tem.org.pl/wp-content/uploads/2013/01/Agnieszka-Ogonowska_StopSiecioholizm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23273" y="230909"/>
            <a:ext cx="11416145" cy="2687782"/>
          </a:xfrm>
        </p:spPr>
        <p:txBody>
          <a:bodyPr>
            <a:normAutofit fontScale="90000"/>
          </a:bodyPr>
          <a:lstStyle/>
          <a:p>
            <a:r>
              <a:rPr lang="pl-PL" sz="3600" b="1" dirty="0"/>
              <a:t>Konferencja dla nauczycieli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„</a:t>
            </a:r>
            <a:r>
              <a:rPr lang="pl-PL" sz="3600" b="1" dirty="0"/>
              <a:t>Przeciwdziałanie uzależnieniom w sieci” </a:t>
            </a:r>
            <a:r>
              <a:rPr lang="pl-PL" sz="3600" dirty="0"/>
              <a:t/>
            </a:r>
            <a:br>
              <a:rPr lang="pl-PL" sz="3600" dirty="0"/>
            </a:br>
            <a:r>
              <a:rPr lang="pl-PL" sz="3600" b="1" dirty="0"/>
              <a:t>23 października 2018 r</a:t>
            </a:r>
            <a:r>
              <a:rPr lang="pl-PL" sz="3600" b="1" dirty="0" smtClean="0"/>
              <a:t>.</a:t>
            </a:r>
            <a:br>
              <a:rPr lang="pl-PL" sz="3600" b="1" dirty="0" smtClean="0"/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Uzależnienia medialne i ich profilaktyka</a:t>
            </a:r>
            <a:endParaRPr lang="pl-P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28073" y="3602038"/>
            <a:ext cx="8525163" cy="1655762"/>
          </a:xfrm>
        </p:spPr>
        <p:txBody>
          <a:bodyPr/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Joanna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Bierówka </a:t>
            </a:r>
          </a:p>
          <a:p>
            <a:r>
              <a:rPr lang="pl-PL" i="1" dirty="0" smtClean="0"/>
              <a:t>Wydział </a:t>
            </a:r>
            <a:r>
              <a:rPr lang="pl-PL" i="1" dirty="0"/>
              <a:t>Zarządzania i Komunikacji Społecznej </a:t>
            </a:r>
            <a:endParaRPr lang="pl-PL" i="1" dirty="0" smtClean="0"/>
          </a:p>
          <a:p>
            <a:r>
              <a:rPr lang="pl-PL" i="1" dirty="0" smtClean="0"/>
              <a:t>Krakowskiej </a:t>
            </a:r>
            <a:r>
              <a:rPr lang="pl-PL" i="1" dirty="0"/>
              <a:t>Akademii im.  Andrzeja Frycza Modrzewskiego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3" t="31334" r="21565" b="14666"/>
          <a:stretch/>
        </p:blipFill>
        <p:spPr>
          <a:xfrm>
            <a:off x="9558190" y="3346704"/>
            <a:ext cx="2417741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/>
                </a:solidFill>
              </a:rPr>
              <a:t>Profilaktyka </a:t>
            </a:r>
            <a:endParaRPr lang="pl-PL" dirty="0">
              <a:solidFill>
                <a:schemeClr val="accent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Słowo profilaktyka wywodzi się z języka greckiego </a:t>
            </a:r>
            <a:r>
              <a:rPr lang="pl-PL" i="1" dirty="0" smtClean="0"/>
              <a:t>(</a:t>
            </a:r>
            <a:r>
              <a:rPr lang="pl-PL" i="1" dirty="0" err="1" smtClean="0"/>
              <a:t>prophylassein</a:t>
            </a:r>
            <a:r>
              <a:rPr lang="pl-PL" i="1" dirty="0" smtClean="0"/>
              <a:t>). </a:t>
            </a:r>
            <a:r>
              <a:rPr lang="pl-PL" dirty="0" smtClean="0"/>
              <a:t>Oznacza ono </a:t>
            </a:r>
            <a:r>
              <a:rPr lang="pl-PL" i="1" dirty="0" smtClean="0">
                <a:solidFill>
                  <a:schemeClr val="accent5"/>
                </a:solidFill>
              </a:rPr>
              <a:t>strzec się, zapobiegać</a:t>
            </a:r>
            <a:r>
              <a:rPr lang="pl-PL" i="1" dirty="0" smtClean="0"/>
              <a:t>. </a:t>
            </a:r>
          </a:p>
          <a:p>
            <a:pPr algn="just"/>
            <a:r>
              <a:rPr lang="pl-PL" dirty="0" smtClean="0"/>
              <a:t>Brunon </a:t>
            </a:r>
            <a:r>
              <a:rPr lang="pl-PL" dirty="0" err="1" smtClean="0"/>
              <a:t>Hołyst</a:t>
            </a:r>
            <a:r>
              <a:rPr lang="pl-PL" dirty="0" smtClean="0"/>
              <a:t> definiuje profilaktykę społeczną jako </a:t>
            </a:r>
            <a:r>
              <a:rPr lang="pl-PL" dirty="0" smtClean="0">
                <a:solidFill>
                  <a:schemeClr val="accent5"/>
                </a:solidFill>
              </a:rPr>
              <a:t>system metod       i środków mających na celu usuwanie przyczyn ujemnych zjawisk społecznych i stwarzanie warunków prawidłowego funkcjonowania     i rozwoju jednostek oraz grup społecznych </a:t>
            </a:r>
          </a:p>
          <a:p>
            <a:pPr marL="0" indent="0" algn="just">
              <a:buNone/>
            </a:pPr>
            <a:r>
              <a:rPr lang="pl-PL" sz="2000" dirty="0" smtClean="0"/>
              <a:t>(Monika </a:t>
            </a:r>
            <a:r>
              <a:rPr lang="pl-PL" sz="2000" dirty="0" err="1" smtClean="0"/>
              <a:t>Szpringer</a:t>
            </a:r>
            <a:r>
              <a:rPr lang="pl-PL" sz="2000" dirty="0" smtClean="0"/>
              <a:t>, </a:t>
            </a:r>
            <a:r>
              <a:rPr lang="pl-PL" sz="2000" i="1" dirty="0" smtClean="0"/>
              <a:t>Profilaktyka społeczna. Rodzina, szkoła, środowisko lokalne, </a:t>
            </a:r>
            <a:r>
              <a:rPr lang="pl-PL" sz="2000" dirty="0" smtClean="0"/>
              <a:t>Kielce 2004, s. 64)</a:t>
            </a:r>
            <a:r>
              <a:rPr lang="pl-PL" sz="2000" dirty="0" smtClean="0">
                <a:solidFill>
                  <a:srgbClr val="002060"/>
                </a:solidFill>
              </a:rPr>
              <a:t>.</a:t>
            </a:r>
            <a:r>
              <a:rPr lang="pl-PL" sz="2000" dirty="0" smtClean="0"/>
              <a:t>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970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950975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/>
                </a:solidFill>
              </a:rPr>
              <a:t>Czynniki chroniące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4903" y="1078992"/>
            <a:ext cx="11697023" cy="57790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Najważniejsze czynniki chroniące (młodzież przed piciem alkoholu) według Davida Hawkinsa to:</a:t>
            </a:r>
          </a:p>
          <a:p>
            <a:pPr lvl="1" algn="just"/>
            <a:r>
              <a:rPr lang="pl-PL" dirty="0"/>
              <a:t>Silna więź z rodzicami </a:t>
            </a:r>
          </a:p>
          <a:p>
            <a:pPr lvl="1" algn="just"/>
            <a:r>
              <a:rPr lang="pl-PL" dirty="0"/>
              <a:t>Zainteresowanie nauką szkolną </a:t>
            </a:r>
          </a:p>
          <a:p>
            <a:pPr lvl="1" algn="just"/>
            <a:r>
              <a:rPr lang="pl-PL" dirty="0"/>
              <a:t>Regularne praktyki religijne </a:t>
            </a:r>
          </a:p>
          <a:p>
            <a:pPr lvl="1" algn="just"/>
            <a:r>
              <a:rPr lang="pl-PL" dirty="0"/>
              <a:t>Poszanowanie prawa, norm, wartości i autorytetów społecznych </a:t>
            </a:r>
          </a:p>
          <a:p>
            <a:pPr lvl="1" algn="just"/>
            <a:r>
              <a:rPr lang="pl-PL" dirty="0"/>
              <a:t>Przynależność do pozytywnej grupy </a:t>
            </a:r>
          </a:p>
          <a:p>
            <a:pPr marL="457200" lvl="1" indent="0" algn="just">
              <a:buNone/>
            </a:pPr>
            <a:r>
              <a:rPr lang="pl-PL" dirty="0"/>
              <a:t>(Joanna Szymańska, </a:t>
            </a:r>
            <a:r>
              <a:rPr lang="pl-PL" i="1" dirty="0"/>
              <a:t>Programy profilaktyczne. Podstawy profesjonalnej psychoprofilaktyki</a:t>
            </a:r>
            <a:r>
              <a:rPr lang="pl-PL" dirty="0"/>
              <a:t>, Warszawa 2015 (dostępny on-line) s. 18-28)</a:t>
            </a:r>
          </a:p>
          <a:p>
            <a:pPr algn="just"/>
            <a:r>
              <a:rPr lang="pl-PL" dirty="0" smtClean="0"/>
              <a:t>Koncepcja </a:t>
            </a:r>
            <a:r>
              <a:rPr lang="pl-PL" i="1" dirty="0" err="1" smtClean="0"/>
              <a:t>resilience</a:t>
            </a:r>
            <a:r>
              <a:rPr lang="pl-PL" dirty="0" smtClean="0"/>
              <a:t> (odporności psychologicznej)</a:t>
            </a:r>
          </a:p>
          <a:p>
            <a:pPr algn="just"/>
            <a:r>
              <a:rPr lang="pl-PL" dirty="0" smtClean="0"/>
              <a:t>Pierwsza grupa: czynniki wewnętrzne dyspozycje i atrybuty konkretnej jednostki:</a:t>
            </a:r>
          </a:p>
          <a:p>
            <a:pPr lvl="1" algn="just"/>
            <a:r>
              <a:rPr lang="pl-PL" dirty="0" smtClean="0"/>
              <a:t>Relatywnie wysokie dziedziczone zdolności poznawcze</a:t>
            </a:r>
          </a:p>
          <a:p>
            <a:pPr lvl="1" algn="just"/>
            <a:r>
              <a:rPr lang="pl-PL" dirty="0" smtClean="0"/>
              <a:t>Umiejętności identyfikowania zagrożeń i radzenia sobie z trudnościami</a:t>
            </a:r>
          </a:p>
          <a:p>
            <a:pPr lvl="1" algn="just"/>
            <a:r>
              <a:rPr lang="pl-PL" dirty="0" smtClean="0"/>
              <a:t>Samodzielność i autonomia w myśleniu i podejmowaniu decyzji</a:t>
            </a:r>
          </a:p>
          <a:p>
            <a:pPr lvl="1" algn="just"/>
            <a:r>
              <a:rPr lang="pl-PL" dirty="0" smtClean="0"/>
              <a:t>Wewnątrzsterowność</a:t>
            </a:r>
          </a:p>
          <a:p>
            <a:pPr lvl="1" algn="just"/>
            <a:r>
              <a:rPr lang="pl-PL" dirty="0" smtClean="0"/>
              <a:t>Zdolność podejmowania decyzji, planowania i realizowania wyznaczonych celów,</a:t>
            </a:r>
          </a:p>
          <a:p>
            <a:pPr lvl="1" algn="just"/>
            <a:r>
              <a:rPr lang="pl-PL" dirty="0" smtClean="0"/>
              <a:t>Androgynia</a:t>
            </a:r>
          </a:p>
          <a:p>
            <a:pPr lvl="1" algn="just"/>
            <a:r>
              <a:rPr lang="pl-PL" dirty="0" smtClean="0"/>
              <a:t>Kompetencje społeczne</a:t>
            </a:r>
          </a:p>
          <a:p>
            <a:pPr algn="just"/>
            <a:r>
              <a:rPr lang="pl-PL" dirty="0" smtClean="0"/>
              <a:t>Druga grupa: czynniki środowiskowe</a:t>
            </a:r>
          </a:p>
          <a:p>
            <a:pPr lvl="1" algn="just"/>
            <a:r>
              <a:rPr lang="pl-PL" dirty="0" smtClean="0"/>
              <a:t>Cechy rodziny</a:t>
            </a:r>
          </a:p>
          <a:p>
            <a:pPr lvl="1" algn="just"/>
            <a:r>
              <a:rPr lang="pl-PL" dirty="0" smtClean="0"/>
              <a:t>Wpływ osoby opiekuńczej</a:t>
            </a:r>
          </a:p>
          <a:p>
            <a:pPr lvl="1" algn="just"/>
            <a:r>
              <a:rPr lang="pl-PL" dirty="0" smtClean="0"/>
              <a:t>Pozytywne, wysokie wymagania i oczekiwania stawiane dziecku w  szkole, wspieranie  jego wysiłków i tworzenie okazji       do znaczącego uczestnictwa (A. Ogonowska, </a:t>
            </a:r>
            <a:r>
              <a:rPr lang="pl-PL" i="1" dirty="0" smtClean="0"/>
              <a:t>Uzależnienia medialne, </a:t>
            </a:r>
            <a:r>
              <a:rPr lang="pl-PL" dirty="0" smtClean="0"/>
              <a:t>op. cit. s. 16-18)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859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311150" y="265113"/>
          <a:ext cx="1104265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21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1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311150" y="265114"/>
          <a:ext cx="11448034" cy="6102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4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558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5"/>
                          </a:solidFill>
                        </a:rPr>
                        <a:t>TRADYCYJNY</a:t>
                      </a:r>
                      <a:r>
                        <a:rPr lang="pl-PL" baseline="0" dirty="0" smtClean="0">
                          <a:solidFill>
                            <a:schemeClr val="accent5"/>
                          </a:solidFill>
                        </a:rPr>
                        <a:t> MODEL PROFILAKTYKI</a:t>
                      </a:r>
                      <a:endParaRPr lang="pl-PL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5"/>
                          </a:solidFill>
                        </a:rPr>
                        <a:t>WSPÓŁCZESNY</a:t>
                      </a:r>
                      <a:r>
                        <a:rPr lang="pl-PL" baseline="0" dirty="0" smtClean="0">
                          <a:solidFill>
                            <a:schemeClr val="accent5"/>
                          </a:solidFill>
                        </a:rPr>
                        <a:t> MODEL PROFILAKTYKI</a:t>
                      </a:r>
                      <a:endParaRPr lang="pl-PL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962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CEL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96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Zwalczanie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patologii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Promocja zdrowia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962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PODSTAWOWE ZAŁOŻENIA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55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Uświadomienie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skutków używania środków uzależniających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Sięganie do przyczyn używania środków uzależniających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962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SPODZIEWANE EFEKTY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3068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Wiedza o skutkach używania środków uzależniających i negatywna postawa wobec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ich używania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Umiejętność odmawiania</a:t>
                      </a: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Poczucie wartości</a:t>
                      </a: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Uporządkowanie systemu wartości</a:t>
                      </a: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Umiejętności społeczne</a:t>
                      </a: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Wiedza o uzależnieniach</a:t>
                      </a:r>
                    </a:p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Osobiste zaangażowanie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972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FORMA ODDZIAŁYWAŃ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255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Jednostronny przekaz i bierny odbiór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Dialog i aktywne uczestnictwo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5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11150" y="265113"/>
          <a:ext cx="1104265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21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21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311150" y="265114"/>
          <a:ext cx="11448034" cy="492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4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4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469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5"/>
                          </a:solidFill>
                        </a:rPr>
                        <a:t>TRADYCYJNY</a:t>
                      </a:r>
                      <a:r>
                        <a:rPr lang="pl-PL" baseline="0" dirty="0" smtClean="0">
                          <a:solidFill>
                            <a:schemeClr val="accent5"/>
                          </a:solidFill>
                        </a:rPr>
                        <a:t> MODEL PROFILAKTYKI</a:t>
                      </a:r>
                      <a:endParaRPr lang="pl-PL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5"/>
                          </a:solidFill>
                        </a:rPr>
                        <a:t>WSPÓŁCZESNY</a:t>
                      </a:r>
                      <a:r>
                        <a:rPr lang="pl-PL" baseline="0" dirty="0" smtClean="0">
                          <a:solidFill>
                            <a:schemeClr val="accent5"/>
                          </a:solidFill>
                        </a:rPr>
                        <a:t> MODEL PROFILAKTYKI</a:t>
                      </a:r>
                      <a:endParaRPr lang="pl-PL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962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CZAS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I ZAKRES ODDZIAŁYWAŃ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96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Sporadyczne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akcje wśród nastolatków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Systematyczne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działania wśród dzieci i młodzieży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962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REALIZATORZY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55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Prelegenci i specjaliści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Nauczyciele i liderzy młodzieżowi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962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RODZAJ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SUBSTANCJI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232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Alkohol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lub papierosy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Wszystkie środki uzależniające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2555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KONTROLA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EFEKTÓW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255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Nie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ymagana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Wymagana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932688" y="5431536"/>
            <a:ext cx="448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Świątkiewicz 2002, za: </a:t>
            </a:r>
            <a:r>
              <a:rPr lang="pl-PL" dirty="0" err="1" smtClean="0"/>
              <a:t>Szpringer</a:t>
            </a:r>
            <a:r>
              <a:rPr lang="pl-PL" dirty="0" smtClean="0"/>
              <a:t> op. cit., s. 69.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231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Strategie profilaktyczne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1800" dirty="0"/>
              <a:t>Magdalena </a:t>
            </a:r>
            <a:r>
              <a:rPr lang="pl-PL" sz="1800" dirty="0" err="1"/>
              <a:t>Rowicka</a:t>
            </a:r>
            <a:r>
              <a:rPr lang="pl-PL" sz="1800" dirty="0"/>
              <a:t>, </a:t>
            </a:r>
            <a:r>
              <a:rPr lang="pl-PL" sz="1800" i="1" dirty="0"/>
              <a:t>Uzależnienie behawioralne. Profilaktyka i terapia, </a:t>
            </a:r>
            <a:r>
              <a:rPr lang="pl-PL" sz="1800" dirty="0"/>
              <a:t>Warszawa </a:t>
            </a:r>
            <a:r>
              <a:rPr lang="pl-PL" sz="1800" dirty="0" smtClean="0"/>
              <a:t>2015, s</a:t>
            </a:r>
            <a:r>
              <a:rPr lang="pl-PL" sz="1800" dirty="0"/>
              <a:t>. 74-76</a:t>
            </a:r>
            <a:r>
              <a:rPr lang="pl-PL" sz="1800" dirty="0" smtClean="0"/>
              <a:t> </a:t>
            </a:r>
            <a:r>
              <a:rPr lang="pl-PL" sz="1800" dirty="0"/>
              <a:t>(dostępny on-line) </a:t>
            </a:r>
            <a:br>
              <a:rPr lang="pl-PL" sz="1800" dirty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>
                <a:solidFill>
                  <a:schemeClr val="accent5"/>
                </a:solidFill>
              </a:rPr>
              <a:t>Strategie informacyjne </a:t>
            </a:r>
            <a:r>
              <a:rPr lang="pl-PL" dirty="0"/>
              <a:t>polegają na przekazywaniu rzetelnych informacji na temat mechanizmów danego </a:t>
            </a:r>
            <a:r>
              <a:rPr lang="pl-PL" dirty="0" smtClean="0"/>
              <a:t>zachowania, </a:t>
            </a:r>
            <a:r>
              <a:rPr lang="pl-PL" dirty="0"/>
              <a:t>jego rozpowszechnienia, </a:t>
            </a:r>
            <a:r>
              <a:rPr lang="pl-PL" dirty="0" smtClean="0"/>
              <a:t>konsekwencji, </a:t>
            </a:r>
            <a:r>
              <a:rPr lang="pl-PL" dirty="0"/>
              <a:t>jak i na temat możliwości uzyskania </a:t>
            </a:r>
            <a:r>
              <a:rPr lang="pl-PL" dirty="0" smtClean="0"/>
              <a:t>pomocy</a:t>
            </a:r>
            <a:r>
              <a:rPr lang="pl-PL" dirty="0"/>
              <a:t>. </a:t>
            </a:r>
            <a:r>
              <a:rPr lang="pl-PL" i="1" dirty="0" smtClean="0"/>
              <a:t>Promowanie </a:t>
            </a:r>
            <a:r>
              <a:rPr lang="pl-PL" i="1" dirty="0"/>
              <a:t>wiedzy dostarcza przesłanek dla krytycznej analizy własnego zachowania i w konsekwencji może wzbudzać motywację do jego </a:t>
            </a:r>
            <a:r>
              <a:rPr lang="pl-PL" i="1" dirty="0" smtClean="0"/>
              <a:t>regulacji </a:t>
            </a:r>
            <a:r>
              <a:rPr lang="pl-PL" dirty="0" smtClean="0"/>
              <a:t>(</a:t>
            </a:r>
            <a:r>
              <a:rPr lang="pl-PL" dirty="0" err="1" smtClean="0"/>
              <a:t>Rowicka</a:t>
            </a:r>
            <a:r>
              <a:rPr lang="pl-PL" dirty="0" smtClean="0"/>
              <a:t>, op. cit. s. 73)</a:t>
            </a:r>
            <a:r>
              <a:rPr lang="pl-PL" i="1" dirty="0" smtClean="0"/>
              <a:t>. </a:t>
            </a:r>
            <a:endParaRPr lang="pl-PL" i="1" dirty="0"/>
          </a:p>
          <a:p>
            <a:pPr marL="0" indent="0" algn="just">
              <a:buNone/>
            </a:pPr>
            <a:r>
              <a:rPr lang="pl-PL" dirty="0" smtClean="0"/>
              <a:t>Strategie te uznawane są za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najmniej skuteczne</a:t>
            </a:r>
            <a:r>
              <a:rPr lang="pl-PL" dirty="0"/>
              <a:t>. </a:t>
            </a:r>
            <a:r>
              <a:rPr lang="pl-PL" i="1" dirty="0"/>
              <a:t>Ludzie często zachowują się ryzykownie pomimo posiadanej </a:t>
            </a:r>
            <a:r>
              <a:rPr lang="pl-PL" i="1" dirty="0" smtClean="0"/>
              <a:t>wiedzy </a:t>
            </a:r>
            <a:r>
              <a:rPr lang="pl-PL" dirty="0" smtClean="0"/>
              <a:t>(Szymańska, op. cit. s. 40)</a:t>
            </a:r>
            <a:r>
              <a:rPr lang="pl-PL" i="1" dirty="0" smtClean="0"/>
              <a:t>. </a:t>
            </a:r>
            <a:r>
              <a:rPr lang="pl-PL" dirty="0" smtClean="0"/>
              <a:t>Dotyczy to zwłaszcza młodych ludzi, którzy z trudem przewidują skutki swoich działań, ponadto nie cenią zdrowia. Natomiast dzięki zachowaniom ryzykownym mogą osiągnąć wiele doraźnych korzyści (jw.). </a:t>
            </a:r>
          </a:p>
        </p:txBody>
      </p:sp>
    </p:spTree>
    <p:extLst>
      <p:ext uri="{BB962C8B-B14F-4D97-AF65-F5344CB8AC3E}">
        <p14:creationId xmlns:p14="http://schemas.microsoft.com/office/powerpoint/2010/main" val="25174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056" y="265176"/>
            <a:ext cx="10905744" cy="5911787"/>
          </a:xfrm>
        </p:spPr>
        <p:txBody>
          <a:bodyPr/>
          <a:lstStyle/>
          <a:p>
            <a:pPr algn="just"/>
            <a:r>
              <a:rPr lang="pl-PL" dirty="0">
                <a:solidFill>
                  <a:schemeClr val="accent5"/>
                </a:solidFill>
              </a:rPr>
              <a:t>Strategie edukacyjne </a:t>
            </a:r>
            <a:r>
              <a:rPr lang="pl-PL" dirty="0"/>
              <a:t>skupiają się na kształtowaniu i rozwijaniu umiejętności psychologicznych i </a:t>
            </a:r>
            <a:r>
              <a:rPr lang="pl-PL" dirty="0" smtClean="0"/>
              <a:t>społecznych (m. in. umiejętności </a:t>
            </a:r>
            <a:r>
              <a:rPr lang="pl-PL" dirty="0"/>
              <a:t>nawiązywania kontaktów z ludźmi, radzenia sobie ze stresem, rozwiązywania konfliktów, opierania się naciskom otoczenia itp.). </a:t>
            </a:r>
            <a:r>
              <a:rPr lang="pl-PL" dirty="0" smtClean="0"/>
              <a:t>Zakłada się, że u podstaw wielu zachowań ryzykownych leży brak kompetencji potrzebnych w </a:t>
            </a:r>
            <a:r>
              <a:rPr lang="pl-PL" dirty="0"/>
              <a:t>życiu społecznym. </a:t>
            </a:r>
            <a:r>
              <a:rPr lang="pl-PL" dirty="0" smtClean="0"/>
              <a:t>Rozwój </a:t>
            </a:r>
            <a:r>
              <a:rPr lang="pl-PL" dirty="0"/>
              <a:t>takich umiejętności umożliwi młodym ludziom zaspokajanie najważniejszych potrzeb w sposób akceptowany </a:t>
            </a:r>
            <a:r>
              <a:rPr lang="pl-PL" dirty="0" smtClean="0"/>
              <a:t>społecznie (Szymańska, op. cit. s.38)</a:t>
            </a:r>
            <a:endParaRPr lang="pl-PL" dirty="0"/>
          </a:p>
          <a:p>
            <a:pPr algn="just"/>
            <a:r>
              <a:rPr lang="pl-PL" i="1" dirty="0" smtClean="0"/>
              <a:t>Psychologiczne </a:t>
            </a:r>
            <a:r>
              <a:rPr lang="pl-PL" i="1" dirty="0"/>
              <a:t>i społeczne kompetencje przyrównuje się niekiedy do umiejętności nawigacyjnych, umożliwiających bezpieczne pokonywanie mórz i oceanów </a:t>
            </a:r>
            <a:r>
              <a:rPr lang="pl-PL" dirty="0"/>
              <a:t>(jw</a:t>
            </a:r>
            <a:r>
              <a:rPr lang="pl-PL" dirty="0" smtClean="0"/>
              <a:t>., s. 41)</a:t>
            </a:r>
          </a:p>
          <a:p>
            <a:pPr algn="just"/>
            <a:r>
              <a:rPr lang="pl-PL" dirty="0" smtClean="0"/>
              <a:t>Strategie edukacyjne uważa się za najbardziej skuteczne (jw. s. 41).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5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7472" y="265176"/>
            <a:ext cx="11006328" cy="5911787"/>
          </a:xfrm>
        </p:spPr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chemeClr val="accent5"/>
                </a:solidFill>
              </a:rPr>
              <a:t>Strategie działań alternatywnych </a:t>
            </a:r>
            <a:r>
              <a:rPr lang="pl-PL" dirty="0"/>
              <a:t>polegają na oferowaniu </a:t>
            </a:r>
            <a:r>
              <a:rPr lang="pl-PL" dirty="0" smtClean="0"/>
              <a:t>takich form aktywności, które są zdrowe, przystosowawcze i są alternatywą dla zachowań problemowych. </a:t>
            </a:r>
            <a:r>
              <a:rPr lang="pl-PL" i="1" dirty="0" smtClean="0"/>
              <a:t>W</a:t>
            </a:r>
            <a:r>
              <a:rPr lang="pl-PL" i="1" dirty="0"/>
              <a:t> przypadku uzależnień behawioralnych te strategie mają na celu poszerzenie repertuaru zdrowych zachowań jednostki, aby nie angażowała się w sposób patologiczny w </a:t>
            </a:r>
            <a:r>
              <a:rPr lang="pl-PL" i="1" dirty="0" smtClean="0"/>
              <a:t>inne </a:t>
            </a:r>
            <a:r>
              <a:rPr lang="pl-PL" dirty="0" smtClean="0"/>
              <a:t>(</a:t>
            </a:r>
            <a:r>
              <a:rPr lang="pl-PL" dirty="0" err="1" smtClean="0"/>
              <a:t>Rowicka</a:t>
            </a:r>
            <a:r>
              <a:rPr lang="pl-PL" dirty="0" smtClean="0"/>
              <a:t>, op. cit., s. 75)</a:t>
            </a:r>
            <a:r>
              <a:rPr lang="pl-PL" i="1" dirty="0" smtClean="0"/>
              <a:t>. </a:t>
            </a:r>
          </a:p>
          <a:p>
            <a:pPr algn="just"/>
            <a:r>
              <a:rPr lang="pl-PL" dirty="0" smtClean="0"/>
              <a:t>Zdrowe formy aktywności, które mogą być alternatywą, to m. in.:</a:t>
            </a:r>
          </a:p>
          <a:p>
            <a:pPr lvl="1" algn="just"/>
            <a:r>
              <a:rPr lang="pl-PL" dirty="0" smtClean="0"/>
              <a:t>Sport (zwłaszcza sporty grupowe a nie rywalizacyjne)</a:t>
            </a:r>
          </a:p>
          <a:p>
            <a:pPr lvl="1" algn="just"/>
            <a:r>
              <a:rPr lang="pl-PL" dirty="0" smtClean="0"/>
              <a:t>Działalność społeczna, charytatywna, wolontariat</a:t>
            </a:r>
          </a:p>
          <a:p>
            <a:pPr lvl="1" algn="just"/>
            <a:r>
              <a:rPr lang="pl-PL" dirty="0" smtClean="0"/>
              <a:t>Organizacje harcerskie</a:t>
            </a:r>
          </a:p>
          <a:p>
            <a:pPr lvl="1" algn="just"/>
            <a:r>
              <a:rPr lang="pl-PL" dirty="0" smtClean="0"/>
              <a:t>Zaangażowanie </a:t>
            </a:r>
            <a:r>
              <a:rPr lang="pl-PL" dirty="0"/>
              <a:t>w działalność </a:t>
            </a:r>
            <a:r>
              <a:rPr lang="pl-PL" dirty="0" smtClean="0"/>
              <a:t>religijną (jw.)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572" y="3266864"/>
            <a:ext cx="2136228" cy="30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6888" y="274320"/>
            <a:ext cx="11106912" cy="5902643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>
                <a:solidFill>
                  <a:schemeClr val="accent5"/>
                </a:solidFill>
              </a:rPr>
              <a:t>Strategie interwencyjne </a:t>
            </a:r>
            <a:r>
              <a:rPr lang="pl-PL" dirty="0"/>
              <a:t>polegają na oferowaniu doraźnej pomocy </a:t>
            </a:r>
            <a:r>
              <a:rPr lang="pl-PL" dirty="0" smtClean="0"/>
              <a:t>osobom </a:t>
            </a:r>
            <a:r>
              <a:rPr lang="pl-PL" dirty="0"/>
              <a:t>będącym w sytuacji </a:t>
            </a:r>
            <a:r>
              <a:rPr lang="pl-PL" dirty="0" smtClean="0"/>
              <a:t>kryzysowej. Mamy tu do czynienia już z profilaktyką drugo i trzeciorzędową. Jako przykłady strategii interwencyjnych można wymienić poradnictwo</a:t>
            </a:r>
            <a:r>
              <a:rPr lang="pl-PL" dirty="0"/>
              <a:t>, telefony </a:t>
            </a:r>
            <a:r>
              <a:rPr lang="pl-PL" dirty="0" smtClean="0"/>
              <a:t>zaufania, a także </a:t>
            </a:r>
            <a:r>
              <a:rPr lang="pl-PL" dirty="0"/>
              <a:t>pewne formy </a:t>
            </a:r>
            <a:r>
              <a:rPr lang="pl-PL" dirty="0" smtClean="0"/>
              <a:t>terapeutyczne (</a:t>
            </a:r>
            <a:r>
              <a:rPr lang="pl-PL" dirty="0" err="1" smtClean="0"/>
              <a:t>Rowicka</a:t>
            </a:r>
            <a:r>
              <a:rPr lang="pl-PL" dirty="0" smtClean="0"/>
              <a:t>, op. cit., s. 76). </a:t>
            </a:r>
          </a:p>
          <a:p>
            <a:pPr algn="just"/>
            <a:r>
              <a:rPr lang="pl-PL" dirty="0" smtClean="0"/>
              <a:t>Warunki </a:t>
            </a:r>
            <a:r>
              <a:rPr lang="pl-PL" dirty="0"/>
              <a:t>skuteczności programów wczesnej interwencji: </a:t>
            </a:r>
            <a:endParaRPr lang="pl-PL" dirty="0" smtClean="0"/>
          </a:p>
          <a:p>
            <a:pPr lvl="1" algn="just"/>
            <a:r>
              <a:rPr lang="pl-PL" dirty="0" smtClean="0"/>
              <a:t>profesjonalizm </a:t>
            </a:r>
            <a:r>
              <a:rPr lang="pl-PL" dirty="0"/>
              <a:t>i odpowiednie cechy osobowości osoby udzielającej pomocy (wiarygodność i zaufanie) </a:t>
            </a:r>
            <a:endParaRPr lang="pl-PL" dirty="0" smtClean="0"/>
          </a:p>
          <a:p>
            <a:pPr lvl="1" algn="just"/>
            <a:r>
              <a:rPr lang="pl-PL" dirty="0" smtClean="0"/>
              <a:t>pozyskanie </a:t>
            </a:r>
            <a:r>
              <a:rPr lang="pl-PL" dirty="0"/>
              <a:t>i włączenie </a:t>
            </a:r>
            <a:r>
              <a:rPr lang="pl-PL" dirty="0" smtClean="0"/>
              <a:t>rodziców, np. trening </a:t>
            </a:r>
            <a:r>
              <a:rPr lang="pl-PL" dirty="0"/>
              <a:t>umiejętności wychowawczych dla rodziców, których dzieci </a:t>
            </a:r>
            <a:r>
              <a:rPr lang="pl-PL" dirty="0" smtClean="0"/>
              <a:t>przeżywają </a:t>
            </a:r>
            <a:r>
              <a:rPr lang="pl-PL" dirty="0"/>
              <a:t>zaburzenia </a:t>
            </a:r>
            <a:r>
              <a:rPr lang="pl-PL" dirty="0" smtClean="0"/>
              <a:t>zachowania </a:t>
            </a:r>
            <a:r>
              <a:rPr lang="pl-PL" dirty="0"/>
              <a:t>(Szymańska, s. 43</a:t>
            </a:r>
            <a:r>
              <a:rPr lang="pl-PL" dirty="0" smtClean="0"/>
              <a:t>)</a:t>
            </a:r>
          </a:p>
          <a:p>
            <a:pPr algn="just"/>
            <a:r>
              <a:rPr lang="pl-PL" dirty="0">
                <a:solidFill>
                  <a:schemeClr val="accent5"/>
                </a:solidFill>
              </a:rPr>
              <a:t>Strategie zmian środowiskowych </a:t>
            </a:r>
            <a:r>
              <a:rPr lang="pl-PL" dirty="0"/>
              <a:t>dotyczą modyfikacji postaw i norm społecznych, które sprzyjają angażowaniu się w zachowania problemowe; </a:t>
            </a:r>
            <a:r>
              <a:rPr lang="pl-PL" dirty="0" err="1" smtClean="0"/>
              <a:t>najczesciej</a:t>
            </a:r>
            <a:r>
              <a:rPr lang="pl-PL" dirty="0" smtClean="0"/>
              <a:t> </a:t>
            </a:r>
            <a:r>
              <a:rPr lang="pl-PL" dirty="0"/>
              <a:t>są to strategie ograniczające sposobność czy </a:t>
            </a:r>
            <a:r>
              <a:rPr lang="pl-PL" dirty="0" smtClean="0"/>
              <a:t>dostępność. W</a:t>
            </a:r>
            <a:r>
              <a:rPr lang="pl-PL" dirty="0"/>
              <a:t> </a:t>
            </a:r>
            <a:r>
              <a:rPr lang="pl-PL" dirty="0" smtClean="0"/>
              <a:t>przypadku </a:t>
            </a:r>
            <a:r>
              <a:rPr lang="pl-PL" dirty="0"/>
              <a:t>uzależnień behawioralnych </a:t>
            </a:r>
            <a:r>
              <a:rPr lang="pl-PL" dirty="0" smtClean="0"/>
              <a:t>działania takie są szczególnie trudne (</a:t>
            </a:r>
            <a:r>
              <a:rPr lang="pl-PL" dirty="0" err="1" smtClean="0"/>
              <a:t>Rowicka</a:t>
            </a:r>
            <a:r>
              <a:rPr lang="pl-PL" dirty="0" smtClean="0"/>
              <a:t>, op. cit., s.77).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24299" r="27240" b="40321"/>
          <a:stretch/>
        </p:blipFill>
        <p:spPr>
          <a:xfrm>
            <a:off x="10188934" y="5330952"/>
            <a:ext cx="1067329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760" y="429768"/>
            <a:ext cx="10988040" cy="5747195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>
                <a:solidFill>
                  <a:schemeClr val="accent5"/>
                </a:solidFill>
              </a:rPr>
              <a:t>Strategie zmiany przepisów </a:t>
            </a:r>
            <a:r>
              <a:rPr lang="pl-PL" dirty="0"/>
              <a:t>polegają na wprowadzeniu zmian </a:t>
            </a:r>
            <a:r>
              <a:rPr lang="pl-PL" dirty="0" smtClean="0"/>
              <a:t>prawnych. Te strategie także trudno zastosować w przypadku uzależnień behawioralnych (jw.). </a:t>
            </a:r>
          </a:p>
          <a:p>
            <a:pPr algn="just"/>
            <a:r>
              <a:rPr lang="pl-PL" dirty="0" smtClean="0">
                <a:solidFill>
                  <a:schemeClr val="accent5"/>
                </a:solidFill>
              </a:rPr>
              <a:t>Strategie zmniejszania szkód </a:t>
            </a:r>
            <a:r>
              <a:rPr lang="pl-PL" dirty="0" smtClean="0"/>
              <a:t>stosowane są wobec osób</a:t>
            </a:r>
            <a:r>
              <a:rPr lang="pl-PL" dirty="0"/>
              <a:t>, które  z różnych względów nie mogą lub nie chcą wycofać się z ryzykownych zachowań. </a:t>
            </a:r>
            <a:r>
              <a:rPr lang="pl-PL" dirty="0" smtClean="0"/>
              <a:t>Istnieje natomiast konieczność </a:t>
            </a:r>
            <a:r>
              <a:rPr lang="pl-PL" dirty="0"/>
              <a:t>chronienia tych osób, a także społeczeństwa, przed skutkami ich </a:t>
            </a:r>
            <a:r>
              <a:rPr lang="pl-PL" dirty="0" smtClean="0"/>
              <a:t>zachowań. Strategie te stosuje się w stosunku do osób z długim lub krótkim stażem zachowań ryzykownych. Ich przykłady to:</a:t>
            </a:r>
          </a:p>
          <a:p>
            <a:pPr lvl="1" algn="just"/>
            <a:r>
              <a:rPr lang="pl-PL" dirty="0" smtClean="0"/>
              <a:t>docieranie </a:t>
            </a:r>
            <a:r>
              <a:rPr lang="pl-PL" dirty="0"/>
              <a:t>z opieką medyczną do narkomanów; 	</a:t>
            </a:r>
            <a:endParaRPr lang="pl-PL" dirty="0" smtClean="0"/>
          </a:p>
          <a:p>
            <a:pPr lvl="1" algn="just"/>
            <a:r>
              <a:rPr lang="pl-PL" dirty="0" smtClean="0"/>
              <a:t>leczenie </a:t>
            </a:r>
            <a:r>
              <a:rPr lang="pl-PL" dirty="0"/>
              <a:t>substytucyjne (terapia metadonem); </a:t>
            </a:r>
          </a:p>
          <a:p>
            <a:pPr lvl="1" algn="just"/>
            <a:r>
              <a:rPr lang="pl-PL" dirty="0" smtClean="0"/>
              <a:t>pomoc </a:t>
            </a:r>
            <a:r>
              <a:rPr lang="pl-PL" dirty="0"/>
              <a:t>socjalna; </a:t>
            </a:r>
            <a:endParaRPr lang="pl-PL" dirty="0" smtClean="0"/>
          </a:p>
          <a:p>
            <a:pPr lvl="1" algn="just"/>
            <a:r>
              <a:rPr lang="pl-PL" dirty="0" smtClean="0"/>
              <a:t>dystrybucja prezerwatyw.</a:t>
            </a:r>
          </a:p>
          <a:p>
            <a:pPr algn="just"/>
            <a:r>
              <a:rPr lang="pl-PL" dirty="0" smtClean="0"/>
              <a:t>Strategie zmniejszania szkód są kontrowersyjne. Uważa się je za wyraz bezradności, akceptacji dla istniejącego stanu rzeczy. Mają one niską skuteczność (Szymańska, op. cit., s. 42).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9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Dobre praktyki:</a:t>
            </a:r>
            <a:br>
              <a:rPr lang="pl-PL" dirty="0" smtClean="0"/>
            </a:br>
            <a:r>
              <a:rPr lang="pl-PL" sz="2400" dirty="0" err="1" smtClean="0"/>
              <a:t>Rowicka</a:t>
            </a:r>
            <a:r>
              <a:rPr lang="pl-PL" sz="2400" dirty="0" smtClean="0"/>
              <a:t>, op. cit., s. 80-86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6257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Program „Stawiam na siebie” </a:t>
            </a:r>
            <a:endParaRPr lang="pl-PL" dirty="0" smtClean="0"/>
          </a:p>
          <a:p>
            <a:pPr lvl="1" algn="just"/>
            <a:r>
              <a:rPr lang="pl-PL" dirty="0" smtClean="0"/>
              <a:t>jest </a:t>
            </a:r>
            <a:r>
              <a:rPr lang="pl-PL" dirty="0"/>
              <a:t>programem profilaktycznym </a:t>
            </a:r>
            <a:r>
              <a:rPr lang="pl-PL" dirty="0" smtClean="0"/>
              <a:t>uzależnień </a:t>
            </a:r>
            <a:r>
              <a:rPr lang="pl-PL" dirty="0"/>
              <a:t>behawioralnych (hazardu i internetu), opracowanym przez Fundację </a:t>
            </a:r>
            <a:r>
              <a:rPr lang="pl-PL" dirty="0" err="1"/>
              <a:t>Praesterno</a:t>
            </a:r>
            <a:r>
              <a:rPr lang="pl-PL" dirty="0"/>
              <a:t>, przeznaczonym do realizacji w klasach </a:t>
            </a:r>
            <a:r>
              <a:rPr lang="pl-PL" dirty="0" smtClean="0"/>
              <a:t>szkolnych</a:t>
            </a:r>
            <a:r>
              <a:rPr lang="pl-PL" dirty="0"/>
              <a:t>,</a:t>
            </a:r>
            <a:endParaRPr lang="pl-PL" dirty="0" smtClean="0"/>
          </a:p>
          <a:p>
            <a:pPr lvl="1" algn="just"/>
            <a:r>
              <a:rPr lang="pl-PL" dirty="0" smtClean="0"/>
              <a:t>wykorzystuje </a:t>
            </a:r>
            <a:r>
              <a:rPr lang="pl-PL" dirty="0"/>
              <a:t>strategie informacyjne (przekaz rzetelnych informacji na temat uzależnienia od hazardu i od internetu), edukacyjne i działań alternatywnych, i jest oparty o koncepcje wspierania czynników chroniących i eliminowanie czynników </a:t>
            </a:r>
            <a:r>
              <a:rPr lang="pl-PL" dirty="0" smtClean="0"/>
              <a:t>ryzyka</a:t>
            </a:r>
            <a:r>
              <a:rPr lang="pl-PL" dirty="0"/>
              <a:t>,</a:t>
            </a:r>
            <a:endParaRPr lang="pl-PL" dirty="0" smtClean="0"/>
          </a:p>
          <a:p>
            <a:pPr lvl="1" algn="just"/>
            <a:r>
              <a:rPr lang="pl-PL" dirty="0" smtClean="0"/>
              <a:t>został </a:t>
            </a:r>
            <a:r>
              <a:rPr lang="pl-PL" dirty="0"/>
              <a:t>rozpisany na 10 godzin pracy z młodzieżą, jedno spotkanie z nauczycielami i trzy spotkania z rodzicami. Zajęcia z młodzieżą składają się ze spotkania wprowadzającego, dwóch spotkań poświęconych przekazaniu informacji na temat uzależnienia od hazardu i internetu i siedmiu spotkań poświęconych na rozwijanie umiejętności psychospołecznych (wpływ społeczny, emocje – w tym empatia, asertywność, samoocena, radzenie sobie ze stresem, rozwiązywanie problemów, stawianie celów). </a:t>
            </a:r>
            <a:endParaRPr lang="pl-PL" dirty="0" smtClean="0"/>
          </a:p>
          <a:p>
            <a:pPr lvl="1" algn="just"/>
            <a:r>
              <a:rPr lang="pl-PL" dirty="0" smtClean="0"/>
              <a:t>zawiera </a:t>
            </a:r>
            <a:r>
              <a:rPr lang="pl-PL" dirty="0"/>
              <a:t>szczegółowe scenariusze zajęć, wskazówki metodyczne dla realizatorów, materiały dla uczestników. Każde spotkanie wykorzystuje różnorodne metody pracy z grupą – </a:t>
            </a:r>
            <a:r>
              <a:rPr lang="pl-PL" dirty="0" err="1" smtClean="0"/>
              <a:t>miniwykłady</a:t>
            </a:r>
            <a:r>
              <a:rPr lang="pl-PL" dirty="0"/>
              <a:t>, pracę w grupach, grę, kolaż, dyskusję. </a:t>
            </a:r>
            <a:endParaRPr lang="pl-PL" dirty="0" smtClean="0"/>
          </a:p>
          <a:p>
            <a:pPr marL="457200" lvl="1" indent="0" algn="just">
              <a:buNone/>
            </a:pPr>
            <a:r>
              <a:rPr lang="pl-PL" dirty="0">
                <a:hlinkClick r:id="rId2"/>
              </a:rPr>
              <a:t>http://www.praesterno.pl/programy-biezace/stawiam-na-siebie-profilaktyka-uzaleznien-behawioralnych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80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674255" y="1440566"/>
            <a:ext cx="49599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Brak wzorców</a:t>
            </a:r>
          </a:p>
          <a:p>
            <a:r>
              <a:rPr lang="pl-PL" dirty="0" smtClean="0"/>
              <a:t>Podważenie norm</a:t>
            </a:r>
          </a:p>
          <a:p>
            <a:r>
              <a:rPr lang="pl-PL" dirty="0" smtClean="0"/>
              <a:t>Niepewność</a:t>
            </a:r>
          </a:p>
          <a:p>
            <a:r>
              <a:rPr lang="pl-PL" dirty="0" smtClean="0"/>
              <a:t>Ryzyko</a:t>
            </a:r>
          </a:p>
          <a:p>
            <a:r>
              <a:rPr lang="pl-PL" dirty="0" smtClean="0"/>
              <a:t>Lęk</a:t>
            </a:r>
          </a:p>
          <a:p>
            <a:r>
              <a:rPr lang="pl-PL" dirty="0" smtClean="0"/>
              <a:t>Frustracja</a:t>
            </a:r>
          </a:p>
          <a:p>
            <a:r>
              <a:rPr lang="pl-PL" dirty="0" smtClean="0"/>
              <a:t>Chwiejność autorytetów</a:t>
            </a:r>
          </a:p>
          <a:p>
            <a:r>
              <a:rPr lang="pl-PL" dirty="0" smtClean="0"/>
              <a:t>Poczucie braku kompetencji</a:t>
            </a:r>
          </a:p>
          <a:p>
            <a:r>
              <a:rPr lang="pl-PL" dirty="0" smtClean="0"/>
              <a:t>Stres</a:t>
            </a:r>
          </a:p>
          <a:p>
            <a:r>
              <a:rPr lang="pl-PL" dirty="0" smtClean="0"/>
              <a:t>Nadmiar obowiązków</a:t>
            </a:r>
          </a:p>
          <a:p>
            <a:r>
              <a:rPr lang="pl-PL" dirty="0" smtClean="0"/>
              <a:t>Atrofia relacji</a:t>
            </a:r>
          </a:p>
          <a:p>
            <a:r>
              <a:rPr lang="pl-PL" dirty="0" smtClean="0"/>
              <a:t>Rozpad więzi rodzinnych</a:t>
            </a:r>
          </a:p>
          <a:p>
            <a:r>
              <a:rPr lang="pl-PL" dirty="0" smtClean="0"/>
              <a:t>Konsumpcjonizm</a:t>
            </a:r>
          </a:p>
          <a:p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163127" y="517236"/>
            <a:ext cx="1893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REALNIE</a:t>
            </a:r>
          </a:p>
          <a:p>
            <a:pPr algn="ctr"/>
            <a:r>
              <a:rPr lang="pl-PL" dirty="0" smtClean="0"/>
              <a:t>VS.</a:t>
            </a:r>
          </a:p>
          <a:p>
            <a:pPr algn="ctr"/>
            <a:r>
              <a:rPr lang="pl-PL" dirty="0" smtClean="0"/>
              <a:t>WIRTUALNIE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573819" y="1440566"/>
            <a:ext cx="426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Szybka i przewidywalna forma gratyfikacji</a:t>
            </a:r>
          </a:p>
          <a:p>
            <a:r>
              <a:rPr lang="pl-PL" dirty="0" smtClean="0"/>
              <a:t>Łatwe wejście/ wyjście z relacji</a:t>
            </a:r>
          </a:p>
          <a:p>
            <a:r>
              <a:rPr lang="pl-PL" dirty="0" smtClean="0"/>
              <a:t>Funkcjonowanie „wśród swoich”</a:t>
            </a:r>
          </a:p>
          <a:p>
            <a:r>
              <a:rPr lang="pl-PL" dirty="0" smtClean="0"/>
              <a:t>Akceptacja, poczucie bliskości</a:t>
            </a:r>
          </a:p>
          <a:p>
            <a:r>
              <a:rPr lang="pl-PL" dirty="0" smtClean="0"/>
              <a:t>Ucieczka od kontroli rodzicielskiej</a:t>
            </a:r>
          </a:p>
          <a:p>
            <a:r>
              <a:rPr lang="pl-PL" dirty="0" smtClean="0"/>
              <a:t>Wiedza, której nie zdobędziesz w szkole</a:t>
            </a:r>
          </a:p>
          <a:p>
            <a:r>
              <a:rPr lang="pl-PL" dirty="0" smtClean="0"/>
              <a:t>Pozytywna autoprezentacja</a:t>
            </a:r>
          </a:p>
          <a:p>
            <a:r>
              <a:rPr lang="pl-PL" dirty="0" smtClean="0"/>
              <a:t>Bycie specjalistą, mistrzem</a:t>
            </a:r>
          </a:p>
          <a:p>
            <a:r>
              <a:rPr lang="pl-PL" dirty="0" smtClean="0"/>
              <a:t>Bycie takim jakim chciałoby się być</a:t>
            </a:r>
          </a:p>
          <a:p>
            <a:r>
              <a:rPr lang="pl-PL" dirty="0" smtClean="0"/>
              <a:t>Okazanie swojej władzy, siły</a:t>
            </a:r>
          </a:p>
          <a:p>
            <a:r>
              <a:rPr lang="pl-PL" dirty="0" smtClean="0"/>
              <a:t>Możliwość konfrontacji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62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6888" y="155448"/>
            <a:ext cx="11192256" cy="637336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Program „Game Control” (kontrola grania) </a:t>
            </a:r>
            <a:endParaRPr lang="pl-PL" dirty="0" smtClean="0"/>
          </a:p>
          <a:p>
            <a:pPr lvl="1" algn="just"/>
            <a:r>
              <a:rPr lang="pl-PL" dirty="0" smtClean="0"/>
              <a:t>składa </a:t>
            </a:r>
            <a:r>
              <a:rPr lang="pl-PL" dirty="0"/>
              <a:t>się z 9 sesji dla młodzieży i dwóch sesji dla rodziców. </a:t>
            </a:r>
            <a:endParaRPr lang="pl-PL" dirty="0" smtClean="0"/>
          </a:p>
          <a:p>
            <a:pPr lvl="1" algn="just"/>
            <a:r>
              <a:rPr lang="pl-PL" dirty="0" smtClean="0"/>
              <a:t>pierwsze </a:t>
            </a:r>
            <a:r>
              <a:rPr lang="pl-PL" dirty="0"/>
              <a:t>dwie sesje (dla młodzieży) poświęcone są: </a:t>
            </a:r>
            <a:r>
              <a:rPr lang="pl-PL" dirty="0" smtClean="0"/>
              <a:t>(1) przekazaniu </a:t>
            </a:r>
            <a:r>
              <a:rPr lang="pl-PL" dirty="0"/>
              <a:t>informacji o programie; (2) ustaleniu zasad obowiązujących podczas trwania programu; (3) dyskusji na temat krótko i długofalowych </a:t>
            </a:r>
            <a:r>
              <a:rPr lang="pl-PL" dirty="0" smtClean="0"/>
              <a:t>konsekwencji </a:t>
            </a:r>
            <a:r>
              <a:rPr lang="pl-PL" dirty="0"/>
              <a:t>nadużywania/nieprawidłowego użytkowania/ uzależnienia od internetu; (4) uczeniu,  jak monitorować czas spędzany w </a:t>
            </a:r>
            <a:r>
              <a:rPr lang="pl-PL" dirty="0" err="1"/>
              <a:t>internecie</a:t>
            </a:r>
            <a:r>
              <a:rPr lang="pl-PL" dirty="0"/>
              <a:t>; (5) ustaleniu kontraktu </a:t>
            </a:r>
            <a:r>
              <a:rPr lang="pl-PL" dirty="0" smtClean="0"/>
              <a:t>            (</a:t>
            </a:r>
            <a:r>
              <a:rPr lang="pl-PL" dirty="0"/>
              <a:t>z samym sobą) dotyczącego ograniczenia czasu spędzanego „w sieci”. </a:t>
            </a:r>
            <a:endParaRPr lang="pl-PL" dirty="0" smtClean="0"/>
          </a:p>
          <a:p>
            <a:pPr lvl="1" algn="just"/>
            <a:r>
              <a:rPr lang="pl-PL" dirty="0" smtClean="0"/>
              <a:t>pierwsza </a:t>
            </a:r>
            <a:r>
              <a:rPr lang="pl-PL" dirty="0"/>
              <a:t>sesja rodzinna poświęcona jest przekazaniu informacji dotyczących uzależnienia od internetu. </a:t>
            </a:r>
            <a:endParaRPr lang="pl-PL" dirty="0" smtClean="0"/>
          </a:p>
          <a:p>
            <a:pPr lvl="1" algn="just"/>
            <a:r>
              <a:rPr lang="pl-PL" dirty="0" smtClean="0"/>
              <a:t>kolejne </a:t>
            </a:r>
            <a:r>
              <a:rPr lang="pl-PL" dirty="0"/>
              <a:t>sesje dla młodzieży (trzecia, czwarta i piąta) poświęcone są na rekonstrukcję poznawczą i trening umiejętności zarządzania czasem. W tym celu uczestnicy są proszeni o prowadzenie dzienniczków i zapisywanie informacji na temat korzystania z internetu. Ponadto, sesje te służą: </a:t>
            </a:r>
            <a:r>
              <a:rPr lang="pl-PL" dirty="0" smtClean="0"/>
              <a:t>     </a:t>
            </a:r>
          </a:p>
          <a:p>
            <a:pPr lvl="2" algn="just"/>
            <a:r>
              <a:rPr lang="pl-PL" dirty="0" smtClean="0"/>
              <a:t>identyfikacji </a:t>
            </a:r>
            <a:r>
              <a:rPr lang="pl-PL" dirty="0"/>
              <a:t>psychologicznych i środowiskowych korelatów każdorazowego nadużycia internetu (tj. na skutek jakich emocji, np. smutku, lub na skutek jakich wydarzeń, np. kłótni); </a:t>
            </a:r>
          </a:p>
          <a:p>
            <a:pPr lvl="2" algn="just"/>
            <a:r>
              <a:rPr lang="pl-PL" dirty="0" smtClean="0"/>
              <a:t>identyfikacji </a:t>
            </a:r>
            <a:r>
              <a:rPr lang="pl-PL" dirty="0"/>
              <a:t>i aplikacji nagród za przestrzeganie wyznaczonego czasu spędzanego online; </a:t>
            </a:r>
          </a:p>
          <a:p>
            <a:pPr lvl="2" algn="just"/>
            <a:r>
              <a:rPr lang="pl-PL" dirty="0" smtClean="0"/>
              <a:t>identyfikacji </a:t>
            </a:r>
            <a:r>
              <a:rPr lang="pl-PL" dirty="0"/>
              <a:t>błędów poznawczych; </a:t>
            </a:r>
          </a:p>
          <a:p>
            <a:pPr lvl="2" algn="just"/>
            <a:r>
              <a:rPr lang="pl-PL" dirty="0" smtClean="0"/>
              <a:t>identyfikacji </a:t>
            </a:r>
            <a:r>
              <a:rPr lang="pl-PL" dirty="0"/>
              <a:t>myśli negatywnych/intruzywnych i próba ich rekonstrukcji; </a:t>
            </a:r>
            <a:endParaRPr lang="pl-PL" dirty="0" smtClean="0"/>
          </a:p>
          <a:p>
            <a:pPr lvl="2" algn="just"/>
            <a:r>
              <a:rPr lang="pl-PL" dirty="0" smtClean="0"/>
              <a:t>identyfikacji </a:t>
            </a:r>
            <a:r>
              <a:rPr lang="pl-PL" dirty="0"/>
              <a:t>czynności alternatywnych sprawiających przyjemność (rozwijanie nowych lub powrót do poprzednich); </a:t>
            </a:r>
            <a:endParaRPr lang="pl-PL" dirty="0" smtClean="0"/>
          </a:p>
          <a:p>
            <a:pPr lvl="2" algn="just"/>
            <a:r>
              <a:rPr lang="pl-PL" dirty="0" smtClean="0"/>
              <a:t>analizie </a:t>
            </a:r>
            <a:r>
              <a:rPr lang="pl-PL" dirty="0"/>
              <a:t>źródeł samooceny i wizerunku samego siebie; </a:t>
            </a:r>
            <a:endParaRPr lang="pl-PL" dirty="0" smtClean="0"/>
          </a:p>
          <a:p>
            <a:pPr lvl="2" algn="just"/>
            <a:r>
              <a:rPr lang="pl-PL" dirty="0" smtClean="0"/>
              <a:t>próbie </a:t>
            </a:r>
            <a:r>
              <a:rPr lang="pl-PL" dirty="0"/>
              <a:t>ustalenia dalekosiężnych celów i planowaniu, w jaki sposób je osiągnąć. </a:t>
            </a:r>
            <a:endParaRPr lang="pl-PL" dirty="0" smtClean="0"/>
          </a:p>
          <a:p>
            <a:pPr lvl="1" algn="just"/>
            <a:r>
              <a:rPr lang="pl-PL" dirty="0" smtClean="0"/>
              <a:t>sesje </a:t>
            </a:r>
            <a:r>
              <a:rPr lang="pl-PL" dirty="0"/>
              <a:t>szósta i siódma są poświęcone strategiom: radzenia sobie ze stresem, identyfikacji zależności pomiędzy odczuwaniem stresu i nadużywaniem komputera/internetu, treningowi technik relaksacyjnych, nauce aktywnych metod radzenia sobie ze stresem, jak również pogłębianiu umiejętności interpersonalnych (w tym asertywności). </a:t>
            </a:r>
            <a:endParaRPr lang="pl-PL" dirty="0" smtClean="0"/>
          </a:p>
          <a:p>
            <a:pPr lvl="1" algn="just"/>
            <a:r>
              <a:rPr lang="pl-PL" dirty="0" smtClean="0"/>
              <a:t>kolejne </a:t>
            </a:r>
            <a:r>
              <a:rPr lang="pl-PL" dirty="0"/>
              <a:t>sesje (ósma i dziewiąta) służą ugruntowaniu nabytych umiejętności. </a:t>
            </a:r>
            <a:endParaRPr lang="pl-PL" dirty="0" smtClean="0"/>
          </a:p>
          <a:p>
            <a:pPr lvl="1" algn="just"/>
            <a:r>
              <a:rPr lang="pl-PL" dirty="0" smtClean="0"/>
              <a:t>druga </a:t>
            </a:r>
            <a:r>
              <a:rPr lang="pl-PL" dirty="0"/>
              <a:t>sesja dla rodziców służy przede wszystkich wypracowaniu i trenowaniu strategii wzmacniania i podtrzymywania zmian u dzieci, jak i radzenia sobie z innymi (nieomówionymi) problemami. </a:t>
            </a:r>
          </a:p>
        </p:txBody>
      </p:sp>
    </p:spTree>
    <p:extLst>
      <p:ext uri="{BB962C8B-B14F-4D97-AF65-F5344CB8AC3E}">
        <p14:creationId xmlns:p14="http://schemas.microsoft.com/office/powerpoint/2010/main" val="33673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1480" y="393192"/>
            <a:ext cx="10942320" cy="5783771"/>
          </a:xfrm>
        </p:spPr>
        <p:txBody>
          <a:bodyPr/>
          <a:lstStyle/>
          <a:p>
            <a:pPr algn="just"/>
            <a:r>
              <a:rPr lang="pl-PL" dirty="0"/>
              <a:t>Program „Owce w sieci” </a:t>
            </a:r>
            <a:endParaRPr lang="pl-PL" dirty="0" smtClean="0"/>
          </a:p>
          <a:p>
            <a:pPr lvl="1" algn="just"/>
            <a:r>
              <a:rPr lang="pl-PL" dirty="0" smtClean="0"/>
              <a:t>składa </a:t>
            </a:r>
            <a:r>
              <a:rPr lang="pl-PL" dirty="0"/>
              <a:t>się </a:t>
            </a:r>
            <a:r>
              <a:rPr lang="pl-PL" dirty="0" smtClean="0"/>
              <a:t>z</a:t>
            </a:r>
            <a:r>
              <a:rPr lang="pl-PL" dirty="0"/>
              <a:t> dziewięciu krótkich filmów animowanych. Ich bohaterowie – mądry Baca, naiwny Jasiek, dzielny Gajowy, niewinne owce i barany oraz złe wilki – przeżywają współczesne młodzieżowe problemy związane z nieprawidłowym użytkowaniem nowych mediów. Każda historia kończy się morałem wskazującym, na czym polega zagrożenie i jak go uniknąć. Program „Owce w sieci” poza wskazaniem na istnienie zagrożenia, proponuje pewne rozwiązania, które można stosować prewencyjnie. </a:t>
            </a:r>
            <a:endParaRPr lang="pl-PL" dirty="0" smtClean="0"/>
          </a:p>
          <a:p>
            <a:pPr lvl="1" algn="just"/>
            <a:r>
              <a:rPr lang="pl-PL" dirty="0" smtClean="0"/>
              <a:t>Na stronie fundacji Dajemy Dzieciom Siłę możemy znaleźć scenariusz zajęć z </a:t>
            </a:r>
            <a:r>
              <a:rPr lang="pl-PL" dirty="0"/>
              <a:t>wykorzystaniem </a:t>
            </a:r>
            <a:r>
              <a:rPr lang="pl-PL" dirty="0" smtClean="0"/>
              <a:t>kreskówek</a:t>
            </a:r>
          </a:p>
          <a:p>
            <a:pPr marL="457200" lvl="1" indent="0" algn="just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dzieckowsieci.fdn.pl/owce-w-sieci</a:t>
            </a:r>
            <a:endParaRPr lang="pl-PL" dirty="0" smtClean="0"/>
          </a:p>
          <a:p>
            <a:pPr lvl="1" algn="just"/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t="24933" r="23579" b="47730"/>
          <a:stretch/>
        </p:blipFill>
        <p:spPr>
          <a:xfrm>
            <a:off x="7973568" y="3602736"/>
            <a:ext cx="3255264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0312" y="237744"/>
            <a:ext cx="11448288" cy="6245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3000" dirty="0" smtClean="0">
                <a:solidFill>
                  <a:schemeClr val="accent5"/>
                </a:solidFill>
              </a:rPr>
              <a:t>Przykład scenariusza </a:t>
            </a:r>
            <a:r>
              <a:rPr lang="pl-PL" sz="3000" dirty="0">
                <a:solidFill>
                  <a:schemeClr val="accent5"/>
                </a:solidFill>
              </a:rPr>
              <a:t>zajęć </a:t>
            </a:r>
            <a:r>
              <a:rPr lang="pl-PL" sz="3000" dirty="0" smtClean="0">
                <a:solidFill>
                  <a:schemeClr val="accent5"/>
                </a:solidFill>
              </a:rPr>
              <a:t>profilaktycznych</a:t>
            </a:r>
          </a:p>
          <a:p>
            <a:pPr marL="0" indent="0">
              <a:buNone/>
            </a:pPr>
            <a:r>
              <a:rPr lang="pl-PL" sz="2000" dirty="0" smtClean="0"/>
              <a:t> REMEDIUM NA UZALEŻNIENIA BEHAWIORALNE*</a:t>
            </a:r>
          </a:p>
          <a:p>
            <a:pPr marL="0" indent="0">
              <a:buNone/>
            </a:pPr>
            <a:r>
              <a:rPr lang="pl-PL" sz="2000" dirty="0"/>
              <a:t>(dla klas I-III gimnazjum)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KINGA </a:t>
            </a:r>
            <a:r>
              <a:rPr lang="pl-PL" sz="2000" dirty="0"/>
              <a:t>KACZMAREK, KAROLINA VAN </a:t>
            </a:r>
            <a:r>
              <a:rPr lang="pl-PL" sz="2000" dirty="0" smtClean="0"/>
              <a:t>LAERE</a:t>
            </a:r>
          </a:p>
          <a:p>
            <a:pPr marL="0" indent="0">
              <a:buNone/>
            </a:pPr>
            <a:r>
              <a:rPr lang="pl-PL" sz="2000" dirty="0" smtClean="0"/>
              <a:t>TEMAT:  </a:t>
            </a:r>
            <a:r>
              <a:rPr lang="pl-PL" sz="2000" dirty="0"/>
              <a:t>Granice akceptacji – asertywna odmowa</a:t>
            </a:r>
          </a:p>
          <a:p>
            <a:pPr marL="0" indent="0">
              <a:buNone/>
            </a:pPr>
            <a:r>
              <a:rPr lang="pl-PL" sz="2000" dirty="0" smtClean="0"/>
              <a:t>CELE:</a:t>
            </a:r>
          </a:p>
          <a:p>
            <a:r>
              <a:rPr lang="pl-PL" sz="2000" dirty="0"/>
              <a:t>zwiększenie umiejętności asertywnego odmawiania </a:t>
            </a:r>
            <a:endParaRPr lang="pl-PL" sz="2000" dirty="0" smtClean="0"/>
          </a:p>
          <a:p>
            <a:r>
              <a:rPr lang="pl-PL" sz="2000" dirty="0" smtClean="0"/>
              <a:t>umocnienie </a:t>
            </a:r>
            <a:r>
              <a:rPr lang="pl-PL" sz="2000" dirty="0"/>
              <a:t>postaw szacunku dla swoich granic i granic drugiego </a:t>
            </a:r>
            <a:r>
              <a:rPr lang="pl-PL" sz="2000" dirty="0" smtClean="0"/>
              <a:t>człowieka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>
                <a:hlinkClick r:id="rId2"/>
              </a:rPr>
              <a:t>http://www.uzaleznieniabehawioralne.pl/strefy/images/strefy_pdf/gim_asertywnosc_67.pdf</a:t>
            </a:r>
            <a:endParaRPr lang="pl-PL" sz="2000" dirty="0"/>
          </a:p>
          <a:p>
            <a:pPr marL="0" indent="0" algn="just">
              <a:buNone/>
            </a:pPr>
            <a:r>
              <a:rPr lang="pl-PL" sz="2000" dirty="0" smtClean="0"/>
              <a:t>* Ten i inne scenariusze zajęć z zakresu profilaktyki uzależnień medialnych, jak i szereg innych ważnych informacji na ten temat, znajduje się na </a:t>
            </a:r>
            <a:r>
              <a:rPr lang="pl-PL" sz="2000" dirty="0"/>
              <a:t>stronie </a:t>
            </a:r>
            <a:endParaRPr lang="pl-PL" sz="2000" dirty="0" smtClean="0"/>
          </a:p>
          <a:p>
            <a:pPr marL="0" indent="0" algn="just">
              <a:buNone/>
            </a:pPr>
            <a:r>
              <a:rPr lang="pl-PL" sz="3000" dirty="0" smtClean="0"/>
              <a:t>Uzależnieniabehawioralne.pl</a:t>
            </a:r>
            <a:r>
              <a:rPr lang="pl-PL" sz="2400" dirty="0" smtClean="0"/>
              <a:t> </a:t>
            </a:r>
            <a:r>
              <a:rPr lang="pl-PL" sz="2000" dirty="0">
                <a:hlinkClick r:id="rId3"/>
              </a:rPr>
              <a:t>http://</a:t>
            </a:r>
            <a:r>
              <a:rPr lang="pl-PL" sz="2000" dirty="0" smtClean="0">
                <a:hlinkClick r:id="rId3"/>
              </a:rPr>
              <a:t>www.uzaleznieniabehawioralne.pl/</a:t>
            </a:r>
            <a:endParaRPr lang="pl-PL" sz="2000" dirty="0" smtClean="0"/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Projekt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: Jak pracować profilaktycznie z dzieckiem w wieku 13-15 lat?</a:t>
            </a:r>
            <a:r>
              <a:rPr lang="pl-PL" dirty="0"/>
              <a:t>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Beata </a:t>
            </a:r>
            <a:r>
              <a:rPr lang="pl-PL" dirty="0" err="1"/>
              <a:t>Staszyńska</a:t>
            </a:r>
            <a:r>
              <a:rPr lang="pl-PL" dirty="0"/>
              <a:t> Hansen, </a:t>
            </a:r>
            <a:r>
              <a:rPr lang="pl-PL" dirty="0" err="1"/>
              <a:t>Onno</a:t>
            </a:r>
            <a:r>
              <a:rPr lang="pl-PL" dirty="0"/>
              <a:t> Hansen </a:t>
            </a:r>
            <a:r>
              <a:rPr lang="pl-PL" dirty="0" err="1"/>
              <a:t>Staszyński</a:t>
            </a:r>
            <a:r>
              <a:rPr lang="pl-PL" dirty="0"/>
              <a:t>, </a:t>
            </a:r>
            <a:r>
              <a:rPr lang="pl-PL" dirty="0">
                <a:hlinkClick r:id="rId4"/>
              </a:rPr>
              <a:t>http://www.13do15.pl/</a:t>
            </a:r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777" y="171873"/>
            <a:ext cx="869046" cy="241401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314" y="1046646"/>
            <a:ext cx="722377" cy="15392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471" y="444240"/>
            <a:ext cx="722377" cy="153924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3352" y="349797"/>
            <a:ext cx="722377" cy="153924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2300" y="2022763"/>
            <a:ext cx="722377" cy="153924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9973" y="1424935"/>
            <a:ext cx="722377" cy="15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71055" y="1542473"/>
            <a:ext cx="1137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hlinkClick r:id="rId2"/>
            </a:endParaRPr>
          </a:p>
          <a:p>
            <a:endParaRPr lang="pl-PL" dirty="0" smtClean="0">
              <a:hlinkClick r:id="rId2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727" y="129309"/>
            <a:ext cx="11813309" cy="62807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Projekty z zakresu edukacji medialnej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0218" y="840509"/>
            <a:ext cx="11425382" cy="533645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Blog</a:t>
            </a:r>
            <a:r>
              <a:rPr lang="pl-PL" dirty="0"/>
              <a:t>: Edukator medialny</a:t>
            </a:r>
          </a:p>
          <a:p>
            <a:pPr marL="0" indent="0">
              <a:buNone/>
            </a:pPr>
            <a:r>
              <a:rPr lang="pl-PL" dirty="0"/>
              <a:t>Redakcja: </a:t>
            </a:r>
            <a:r>
              <a:rPr lang="pl-PL" b="1" dirty="0"/>
              <a:t>Grzegorz D. </a:t>
            </a:r>
            <a:r>
              <a:rPr lang="pl-PL" b="1" dirty="0" err="1"/>
              <a:t>Stunża</a:t>
            </a:r>
            <a:r>
              <a:rPr lang="pl-PL" b="1" dirty="0"/>
              <a:t>, Justyna Zborowska-</a:t>
            </a:r>
            <a:r>
              <a:rPr lang="pl-PL" b="1" dirty="0" err="1"/>
              <a:t>Stunża</a:t>
            </a:r>
            <a:endParaRPr lang="pl-PL" b="1" dirty="0"/>
          </a:p>
          <a:p>
            <a:pPr marL="0" indent="0">
              <a:buNone/>
            </a:pPr>
            <a:r>
              <a:rPr lang="pl-PL" dirty="0">
                <a:hlinkClick r:id="rId2"/>
              </a:rPr>
              <a:t>http://edukatormedialny.pl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r>
              <a:rPr lang="pl-PL" dirty="0"/>
              <a:t>STOWARZYSZENIE MIASTA W INTERNECIE</a:t>
            </a:r>
          </a:p>
          <a:p>
            <a:pPr marL="0" indent="0">
              <a:buNone/>
            </a:pPr>
            <a:r>
              <a:rPr lang="pl-PL" dirty="0">
                <a:hlinkClick r:id="rId3"/>
              </a:rPr>
              <a:t>https://www.mwi.pl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Jego projekty:</a:t>
            </a:r>
          </a:p>
          <a:p>
            <a:pPr marL="0" indent="0">
              <a:buNone/>
            </a:pPr>
            <a:r>
              <a:rPr lang="pl-PL" dirty="0"/>
              <a:t>Innowacyjna szkoła XXI wieku </a:t>
            </a: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www.mwi.pl/innowacyjna-szkola-xxi-wieku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II Kongres </a:t>
            </a:r>
            <a:r>
              <a:rPr lang="pl-PL" dirty="0"/>
              <a:t>kompetencji cyfrowych </a:t>
            </a:r>
            <a:r>
              <a:rPr lang="pl-PL" dirty="0">
                <a:hlinkClick r:id="rId5"/>
              </a:rPr>
              <a:t>https://</a:t>
            </a:r>
            <a:r>
              <a:rPr lang="pl-PL" dirty="0" smtClean="0">
                <a:hlinkClick r:id="rId5"/>
              </a:rPr>
              <a:t>www.mwi.pl/aktualnosci/43-zgloszenia-wystapien-podczas-ii-kongresu-kompetencji-cyfrowych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Sieć edukacji </a:t>
            </a:r>
            <a:r>
              <a:rPr lang="pl-PL" dirty="0"/>
              <a:t>cyfrowej Komet@ </a:t>
            </a:r>
            <a:r>
              <a:rPr lang="pl-PL" dirty="0">
                <a:hlinkClick r:id="rId6"/>
              </a:rPr>
              <a:t>https://kometa.edu.pl</a:t>
            </a:r>
            <a:r>
              <a:rPr lang="pl-PL" dirty="0" smtClean="0">
                <a:hlinkClick r:id="rId6"/>
              </a:rPr>
              <a:t>/</a:t>
            </a:r>
            <a:endParaRPr lang="pl-PL" dirty="0" smtClean="0"/>
          </a:p>
          <a:p>
            <a:r>
              <a:rPr lang="pl-PL" dirty="0" smtClean="0"/>
              <a:t>Fundacja Nowoczesna Polska </a:t>
            </a:r>
            <a:r>
              <a:rPr lang="pl-PL" dirty="0" smtClean="0">
                <a:hlinkClick r:id="rId7"/>
              </a:rPr>
              <a:t>https</a:t>
            </a:r>
            <a:r>
              <a:rPr lang="pl-PL" dirty="0">
                <a:hlinkClick r:id="rId7"/>
              </a:rPr>
              <a:t>://nowoczesnapolska.org.pl</a:t>
            </a:r>
            <a:r>
              <a:rPr lang="pl-PL" dirty="0" smtClean="0">
                <a:hlinkClick r:id="rId7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o</a:t>
            </a:r>
            <a:r>
              <a:rPr lang="pl-PL" dirty="0" smtClean="0"/>
              <a:t>raz jej Katalog kompetencji medialnych informacyjnych i </a:t>
            </a:r>
            <a:r>
              <a:rPr lang="pl-PL" dirty="0"/>
              <a:t>cyfrowych </a:t>
            </a:r>
            <a:r>
              <a:rPr lang="pl-PL" dirty="0">
                <a:hlinkClick r:id="rId8"/>
              </a:rPr>
              <a:t>https://</a:t>
            </a:r>
            <a:r>
              <a:rPr lang="pl-PL" dirty="0" smtClean="0">
                <a:hlinkClick r:id="rId8"/>
              </a:rPr>
              <a:t>megamisja.pl/wp-content/uploads/2015/09/Katalog_kompetencji_medialnych_2014.pdf</a:t>
            </a:r>
            <a:endParaRPr lang="pl-PL" dirty="0" smtClean="0"/>
          </a:p>
          <a:p>
            <a:r>
              <a:rPr lang="pl-PL" dirty="0" smtClean="0"/>
              <a:t>Fundacja Centrum Cyfrowe </a:t>
            </a:r>
            <a:r>
              <a:rPr lang="pl-PL" dirty="0">
                <a:hlinkClick r:id="rId9"/>
              </a:rPr>
              <a:t>https://centrumcyfrowe.pl/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</a:t>
            </a:r>
            <a:r>
              <a:rPr lang="pl-PL" dirty="0" smtClean="0"/>
              <a:t>raz jego Ramowy katalog kompetencji </a:t>
            </a:r>
            <a:r>
              <a:rPr lang="pl-PL" dirty="0"/>
              <a:t>cyfrowych </a:t>
            </a:r>
            <a:r>
              <a:rPr lang="pl-PL" dirty="0">
                <a:hlinkClick r:id="rId10"/>
              </a:rPr>
              <a:t>https://cppc.gov.pl/wp-content/uploads/zal.-</a:t>
            </a:r>
            <a:r>
              <a:rPr lang="pl-PL" dirty="0" smtClean="0">
                <a:hlinkClick r:id="rId10"/>
              </a:rPr>
              <a:t>13-Ramowy_katalog_kompetencji_cyfrowych.pdf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3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9382" y="267855"/>
            <a:ext cx="11730182" cy="5909108"/>
          </a:xfrm>
        </p:spPr>
        <p:txBody>
          <a:bodyPr/>
          <a:lstStyle/>
          <a:p>
            <a:r>
              <a:rPr lang="pl-PL" dirty="0"/>
              <a:t>Fundacja Dbam o mój </a:t>
            </a:r>
            <a:r>
              <a:rPr lang="pl-PL" dirty="0" smtClean="0"/>
              <a:t>zasięg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://dbamomojzasieg.com/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o</a:t>
            </a:r>
            <a:r>
              <a:rPr lang="pl-PL" dirty="0" smtClean="0"/>
              <a:t>raz jej projekt</a:t>
            </a:r>
            <a:r>
              <a:rPr lang="pl-PL" dirty="0"/>
              <a:t>: </a:t>
            </a:r>
            <a:r>
              <a:rPr lang="pl-PL" dirty="0" err="1" smtClean="0"/>
              <a:t>Fonolandia</a:t>
            </a:r>
            <a:r>
              <a:rPr lang="pl-PL" dirty="0" smtClean="0"/>
              <a:t> </a:t>
            </a:r>
            <a:r>
              <a:rPr lang="pl-PL" dirty="0" smtClean="0">
                <a:hlinkClick r:id="rId3"/>
              </a:rPr>
              <a:t>http</a:t>
            </a:r>
            <a:r>
              <a:rPr lang="pl-PL" dirty="0">
                <a:hlinkClick r:id="rId3"/>
              </a:rPr>
              <a:t>://fonolandia.edu.pl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r>
              <a:rPr lang="pl-PL" dirty="0" smtClean="0"/>
              <a:t>Polskie Towarzystwo </a:t>
            </a:r>
            <a:r>
              <a:rPr lang="pl-PL" dirty="0"/>
              <a:t>Edukacji Medialnej </a:t>
            </a:r>
            <a:r>
              <a:rPr lang="pl-PL" dirty="0">
                <a:hlinkClick r:id="rId4"/>
              </a:rPr>
              <a:t>http://ptem.org.pl</a:t>
            </a:r>
            <a:r>
              <a:rPr lang="pl-PL" dirty="0" smtClean="0">
                <a:hlinkClick r:id="rId4"/>
              </a:rPr>
              <a:t>/</a:t>
            </a:r>
            <a:r>
              <a:rPr lang="pl-PL" dirty="0"/>
              <a:t> </a:t>
            </a:r>
            <a:r>
              <a:rPr lang="pl-PL" dirty="0">
                <a:hlinkClick r:id="rId5"/>
              </a:rPr>
              <a:t>https://www.facebook.com/PTEM.org</a:t>
            </a:r>
            <a:r>
              <a:rPr lang="pl-PL" dirty="0" smtClean="0">
                <a:hlinkClick r:id="rId5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o</a:t>
            </a:r>
            <a:r>
              <a:rPr lang="pl-PL" dirty="0" smtClean="0"/>
              <a:t>raz jego III Kongres Edukacji </a:t>
            </a:r>
            <a:r>
              <a:rPr lang="pl-PL" dirty="0"/>
              <a:t>Medialnej </a:t>
            </a:r>
            <a:r>
              <a:rPr lang="pl-PL" dirty="0">
                <a:hlinkClick r:id="rId6"/>
              </a:rPr>
              <a:t>http://kongres2018.ptem.org.pl</a:t>
            </a:r>
            <a:r>
              <a:rPr lang="pl-PL" dirty="0" smtClean="0">
                <a:hlinkClick r:id="rId6"/>
              </a:rPr>
              <a:t>/</a:t>
            </a:r>
            <a:r>
              <a:rPr lang="pl-PL" dirty="0" smtClean="0"/>
              <a:t>        (na stronie wiele organizacji i wielu działaczy z tej dziedziny)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4873" y="138545"/>
            <a:ext cx="10928927" cy="66501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5"/>
                </a:solidFill>
              </a:rPr>
              <a:t>Biblioteczka:</a:t>
            </a:r>
            <a:endParaRPr lang="pl-PL" dirty="0">
              <a:solidFill>
                <a:schemeClr val="accent5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4873" y="803564"/>
            <a:ext cx="11261159" cy="5798403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4300" dirty="0"/>
              <a:t>Monika Szpringer, </a:t>
            </a:r>
            <a:r>
              <a:rPr lang="pl-PL" sz="4300" i="1" dirty="0"/>
              <a:t>Profilaktyka społeczna. Rodzina, szkoła, środowisko lokalne, </a:t>
            </a:r>
            <a:r>
              <a:rPr lang="pl-PL" sz="4300" dirty="0"/>
              <a:t>Kielce 2004.</a:t>
            </a:r>
          </a:p>
          <a:p>
            <a:pPr algn="just">
              <a:lnSpc>
                <a:spcPct val="120000"/>
              </a:lnSpc>
            </a:pPr>
            <a:r>
              <a:rPr lang="pl-PL" sz="4300" dirty="0"/>
              <a:t>Magdalena </a:t>
            </a:r>
            <a:r>
              <a:rPr lang="pl-PL" sz="4300" dirty="0" err="1"/>
              <a:t>Rowicka</a:t>
            </a:r>
            <a:r>
              <a:rPr lang="pl-PL" sz="4300" dirty="0"/>
              <a:t>, </a:t>
            </a:r>
            <a:r>
              <a:rPr lang="pl-PL" sz="4300" i="1" dirty="0"/>
              <a:t>Uzależnienie behawioralne. Profilaktyka i terapia, </a:t>
            </a:r>
            <a:r>
              <a:rPr lang="pl-PL" sz="4300" dirty="0"/>
              <a:t>Warszawa 2015 (dostępny on-line</a:t>
            </a:r>
            <a:r>
              <a:rPr lang="pl-PL" sz="4300" dirty="0" smtClean="0"/>
              <a:t>). </a:t>
            </a:r>
            <a:endParaRPr lang="pl-PL" sz="4300" dirty="0"/>
          </a:p>
          <a:p>
            <a:pPr algn="just">
              <a:lnSpc>
                <a:spcPct val="120000"/>
              </a:lnSpc>
            </a:pPr>
            <a:r>
              <a:rPr lang="pl-PL" sz="4300" dirty="0"/>
              <a:t>Joanna Szymańska, </a:t>
            </a:r>
            <a:r>
              <a:rPr lang="pl-PL" sz="4300" i="1" dirty="0"/>
              <a:t>Programy profilaktyczne. Podstawy profesjonalnej psychoprofilaktyki</a:t>
            </a:r>
            <a:r>
              <a:rPr lang="pl-PL" sz="4300" dirty="0"/>
              <a:t>, Warszawa 2015 (dostępny on-line</a:t>
            </a:r>
            <a:r>
              <a:rPr lang="pl-PL" sz="4300" dirty="0" smtClean="0"/>
              <a:t>).</a:t>
            </a:r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Agnieszka Ogonowska, </a:t>
            </a:r>
            <a:r>
              <a:rPr lang="pl-PL" sz="4300" i="1" dirty="0" smtClean="0"/>
              <a:t>Uzależnienia medialne czyli o patologicznym wykorzystaniu mediów, </a:t>
            </a:r>
            <a:r>
              <a:rPr lang="pl-PL" sz="4300" dirty="0" smtClean="0"/>
              <a:t>Kraków 2014.</a:t>
            </a:r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Agnieszka Ogonowska, </a:t>
            </a:r>
            <a:r>
              <a:rPr lang="pl-PL" sz="4300" i="1" dirty="0"/>
              <a:t>Stop! Siecioholizm, </a:t>
            </a:r>
            <a:r>
              <a:rPr lang="pl-PL" sz="4300" dirty="0" smtClean="0">
                <a:hlinkClick r:id="rId2"/>
              </a:rPr>
              <a:t>http</a:t>
            </a:r>
            <a:r>
              <a:rPr lang="pl-PL" sz="4300" dirty="0">
                <a:hlinkClick r:id="rId2"/>
              </a:rPr>
              <a:t>://</a:t>
            </a:r>
            <a:r>
              <a:rPr lang="pl-PL" sz="4300" dirty="0" smtClean="0">
                <a:hlinkClick r:id="rId2"/>
              </a:rPr>
              <a:t>ptem.org.pl/wp-content/uploads/2013/01/Agnieszka-Ogonowska_StopSiecioholizm.pdf</a:t>
            </a:r>
            <a:endParaRPr lang="pl-PL" sz="4300" dirty="0" smtClean="0"/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Paulina Chocholska, </a:t>
            </a:r>
            <a:r>
              <a:rPr lang="pl-PL" sz="4300" i="1" dirty="0" smtClean="0"/>
              <a:t>Uzależnienie od komputera i internetu u dzieci i młodzieży, </a:t>
            </a:r>
            <a:r>
              <a:rPr lang="pl-PL" sz="4300" dirty="0" smtClean="0"/>
              <a:t>Warszawa 2009.</a:t>
            </a:r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„Remedium” – czasopismo poświęcone profilaktyce zachowań </a:t>
            </a:r>
            <a:r>
              <a:rPr lang="pl-PL" sz="4300" dirty="0"/>
              <a:t>problemowych dzieci i młodzieży, </a:t>
            </a:r>
            <a:r>
              <a:rPr lang="pl-PL" sz="4300" dirty="0">
                <a:hlinkClick r:id="rId3"/>
              </a:rPr>
              <a:t>http://</a:t>
            </a:r>
            <a:r>
              <a:rPr lang="pl-PL" sz="4300" dirty="0" smtClean="0">
                <a:hlinkClick r:id="rId3"/>
              </a:rPr>
              <a:t>www.remedium-psychologia.pl</a:t>
            </a:r>
            <a:endParaRPr lang="pl-PL" sz="4300" dirty="0" smtClean="0"/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CBOS, KBPN, </a:t>
            </a:r>
            <a:r>
              <a:rPr lang="pl-PL" sz="4300" i="1" dirty="0" smtClean="0"/>
              <a:t>Oszacowanie rozpowszechnienia wybranych uzależnień behawioralnych oraz analiza korelacji pomiędzy występowaniem uzależnień behawioralnych a używaniem substancji psychoaktywnych. </a:t>
            </a:r>
            <a:r>
              <a:rPr lang="pl-PL" sz="4300" dirty="0" smtClean="0"/>
              <a:t>Raport z badań, Warszawa 2015.</a:t>
            </a:r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Portal: </a:t>
            </a:r>
            <a:r>
              <a:rPr lang="pl-PL" sz="4300" dirty="0"/>
              <a:t>Uzależnienia behawioralne, </a:t>
            </a:r>
            <a:r>
              <a:rPr lang="pl-PL" sz="4300" dirty="0">
                <a:hlinkClick r:id="rId4"/>
              </a:rPr>
              <a:t>http://www.uzaleznieniabehawioralne.pl</a:t>
            </a:r>
            <a:r>
              <a:rPr lang="pl-PL" sz="4300" dirty="0" smtClean="0">
                <a:hlinkClick r:id="rId4"/>
              </a:rPr>
              <a:t>/</a:t>
            </a:r>
            <a:endParaRPr lang="pl-PL" sz="4300" dirty="0" smtClean="0"/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Danuta </a:t>
            </a:r>
            <a:r>
              <a:rPr lang="pl-PL" sz="4300" dirty="0" err="1" smtClean="0"/>
              <a:t>Morańska</a:t>
            </a:r>
            <a:r>
              <a:rPr lang="pl-PL" sz="4300" dirty="0" smtClean="0"/>
              <a:t>, </a:t>
            </a:r>
            <a:r>
              <a:rPr lang="pl-PL" sz="4300" i="1" dirty="0" smtClean="0"/>
              <a:t>Patologie w cyberprzestrzeni. Profilaktyka zagrożeń medialnych, </a:t>
            </a:r>
            <a:r>
              <a:rPr lang="pl-PL" sz="4300" dirty="0" smtClean="0"/>
              <a:t>Dąbrowa Górnicza 2015.</a:t>
            </a:r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Mariusz </a:t>
            </a:r>
            <a:r>
              <a:rPr lang="pl-PL" sz="4300" dirty="0" err="1" smtClean="0"/>
              <a:t>Jędrzejko</a:t>
            </a:r>
            <a:r>
              <a:rPr lang="pl-PL" sz="4300" dirty="0" smtClean="0"/>
              <a:t>, Dariusz </a:t>
            </a:r>
            <a:r>
              <a:rPr lang="pl-PL" sz="4300" dirty="0" err="1" smtClean="0"/>
              <a:t>Sarzała</a:t>
            </a:r>
            <a:r>
              <a:rPr lang="pl-PL" sz="4300" dirty="0" smtClean="0"/>
              <a:t> (red.), </a:t>
            </a:r>
            <a:r>
              <a:rPr lang="pl-PL" sz="4300" i="1" dirty="0" smtClean="0"/>
              <a:t>Człowiek i uzależnienia, </a:t>
            </a:r>
            <a:r>
              <a:rPr lang="pl-PL" sz="4300" dirty="0" smtClean="0"/>
              <a:t>Pułtusk-Warszawa 2010.</a:t>
            </a:r>
            <a:endParaRPr lang="pl-PL" sz="4300" dirty="0"/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Przemysław Piotrowski, Krzysztof Zajączkowski, </a:t>
            </a:r>
            <a:r>
              <a:rPr lang="pl-PL" sz="4300" i="1" dirty="0"/>
              <a:t>P</a:t>
            </a:r>
            <a:r>
              <a:rPr lang="pl-PL" sz="4300" i="1" dirty="0" smtClean="0"/>
              <a:t>rofilaktyka w gimnazjum. Projektowanie, realizacja i ewaluacja programów, </a:t>
            </a:r>
            <a:r>
              <a:rPr lang="pl-PL" sz="4300" dirty="0" smtClean="0"/>
              <a:t>Kraków 2003.</a:t>
            </a:r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Krzysztof Zajączkowski, Profilaktyka zachowań dewiacyjnych dzieci i młodzieży, Toruń 2001.</a:t>
            </a:r>
          </a:p>
          <a:p>
            <a:pPr algn="just">
              <a:lnSpc>
                <a:spcPct val="120000"/>
              </a:lnSpc>
            </a:pPr>
            <a:r>
              <a:rPr lang="pl-PL" sz="4300" dirty="0" smtClean="0"/>
              <a:t>Maria Deptuła (red.), </a:t>
            </a:r>
            <a:r>
              <a:rPr lang="pl-PL" sz="4300" i="1" dirty="0" smtClean="0"/>
              <a:t>Diagnostyka i profilaktyka w teorii i praktyce pedagogicznej, </a:t>
            </a:r>
            <a:r>
              <a:rPr lang="pl-PL" sz="4300" dirty="0"/>
              <a:t>B</a:t>
            </a:r>
            <a:r>
              <a:rPr lang="pl-PL" sz="4300" dirty="0" smtClean="0"/>
              <a:t>ydgoszcz 2006.</a:t>
            </a:r>
          </a:p>
          <a:p>
            <a:pPr algn="just">
              <a:lnSpc>
                <a:spcPct val="120000"/>
              </a:lnSpc>
            </a:pPr>
            <a:r>
              <a:rPr lang="pl-PL" sz="4300" dirty="0"/>
              <a:t>J. Jarczyńska, </a:t>
            </a:r>
            <a:r>
              <a:rPr lang="pl-PL" sz="4300" i="1" dirty="0"/>
              <a:t>Problematyczne używanie Internetu przez młodzież i młodych dorosłych – przegląd narzędzi do przesiewowej oceny tego zjawiska</a:t>
            </a:r>
            <a:r>
              <a:rPr lang="pl-PL" sz="4300" dirty="0"/>
              <a:t>, „Przegląd Pedagogiczny” 2015, nr 1. Dostępny </a:t>
            </a:r>
            <a:r>
              <a:rPr lang="pl-PL" sz="4300" dirty="0" smtClean="0"/>
              <a:t>on-line.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37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0207" y="90806"/>
            <a:ext cx="11905593" cy="1349112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Uzależnienie od internetu IAD </a:t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ang. </a:t>
            </a:r>
            <a:r>
              <a:rPr lang="pl-PL" sz="3200" i="1" dirty="0">
                <a:solidFill>
                  <a:schemeClr val="accent1">
                    <a:lumMod val="75000"/>
                  </a:schemeClr>
                </a:solidFill>
              </a:rPr>
              <a:t>Internet </a:t>
            </a:r>
            <a:r>
              <a:rPr lang="pl-PL" sz="3200" i="1" dirty="0" err="1">
                <a:solidFill>
                  <a:schemeClr val="accent1">
                    <a:lumMod val="75000"/>
                  </a:schemeClr>
                </a:solidFill>
              </a:rPr>
              <a:t>Addiction</a:t>
            </a:r>
            <a:r>
              <a:rPr lang="pl-PL" sz="3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i="1" dirty="0" err="1">
                <a:solidFill>
                  <a:schemeClr val="accent1">
                    <a:lumMod val="75000"/>
                  </a:schemeClr>
                </a:solidFill>
              </a:rPr>
              <a:t>Disorde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399" y="1810326"/>
            <a:ext cx="10437091" cy="50476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Zwane jest </a:t>
            </a:r>
            <a:r>
              <a:rPr lang="pl-PL" dirty="0"/>
              <a:t>inaczej siecioholizmem, zalicza się </a:t>
            </a:r>
            <a:r>
              <a:rPr lang="pl-PL" dirty="0" smtClean="0"/>
              <a:t>do </a:t>
            </a:r>
            <a:r>
              <a:rPr lang="pl-PL" dirty="0"/>
              <a:t>uzależnień behawioralnych. </a:t>
            </a:r>
            <a:r>
              <a:rPr lang="pl-PL" dirty="0" smtClean="0"/>
              <a:t>W </a:t>
            </a:r>
            <a:r>
              <a:rPr lang="pl-PL" dirty="0"/>
              <a:t>grupie tej znajdują wszystkie formy zachowań kompulsywnych, czyli opartych na przymusie ich powtarzania: wykonanie określonej czynności, w tym przypadku korzystania </a:t>
            </a:r>
            <a:r>
              <a:rPr lang="pl-PL" dirty="0" smtClean="0"/>
              <a:t>z </a:t>
            </a:r>
            <a:r>
              <a:rPr lang="pl-PL" dirty="0"/>
              <a:t>usług internetowych – kojarzone jest przez jednostkę </a:t>
            </a:r>
            <a:r>
              <a:rPr lang="pl-PL" dirty="0" smtClean="0"/>
              <a:t>z </a:t>
            </a:r>
            <a:r>
              <a:rPr lang="pl-PL" dirty="0"/>
              <a:t>przyjemnością i nagrodą </a:t>
            </a:r>
            <a:endParaRPr lang="pl-PL" dirty="0" smtClean="0"/>
          </a:p>
          <a:p>
            <a:pPr marL="0" indent="0" algn="just">
              <a:buNone/>
            </a:pPr>
            <a:r>
              <a:rPr lang="pl-PL" sz="2000" dirty="0" smtClean="0"/>
              <a:t>(A. Ogonowska, </a:t>
            </a:r>
            <a:r>
              <a:rPr lang="pl-PL" sz="2000" i="1" dirty="0" smtClean="0"/>
              <a:t>Stop! Siecioholizm, </a:t>
            </a:r>
          </a:p>
          <a:p>
            <a:pPr marL="0" indent="0" algn="just">
              <a:buNone/>
            </a:pPr>
            <a:r>
              <a:rPr lang="pl-PL" sz="2000" dirty="0" smtClean="0">
                <a:hlinkClick r:id="rId2"/>
              </a:rPr>
              <a:t>http</a:t>
            </a:r>
            <a:r>
              <a:rPr lang="pl-PL" sz="2000" dirty="0">
                <a:hlinkClick r:id="rId2"/>
              </a:rPr>
              <a:t>://</a:t>
            </a:r>
            <a:r>
              <a:rPr lang="pl-PL" sz="2000" dirty="0" smtClean="0">
                <a:hlinkClick r:id="rId2"/>
              </a:rPr>
              <a:t>ptem.org.pl/wp-content/uploads/2013/01/Agnieszka-Ogonowska_StopSiecioholizm.pdf</a:t>
            </a:r>
            <a:r>
              <a:rPr lang="pl-PL" sz="2000" dirty="0" smtClean="0"/>
              <a:t>)</a:t>
            </a:r>
          </a:p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endParaRPr lang="pl-PL" sz="2000" dirty="0" smtClean="0"/>
          </a:p>
          <a:p>
            <a:pPr marL="0" indent="0" algn="just">
              <a:buNone/>
            </a:pPr>
            <a:endParaRPr lang="pl-PL" sz="2000" dirty="0" smtClean="0"/>
          </a:p>
          <a:p>
            <a:pPr algn="just"/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789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302" y="175710"/>
            <a:ext cx="11395525" cy="645631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sz="3800" dirty="0" smtClean="0">
                <a:solidFill>
                  <a:schemeClr val="accent1">
                    <a:lumMod val="75000"/>
                  </a:schemeClr>
                </a:solidFill>
              </a:rPr>
              <a:t>Kryteria diagnostyczne</a:t>
            </a:r>
          </a:p>
          <a:p>
            <a:pPr marL="0" indent="0" algn="just">
              <a:buNone/>
            </a:pPr>
            <a:r>
              <a:rPr lang="pl-PL" sz="3800" dirty="0" smtClean="0"/>
              <a:t>Lista kryteriów </a:t>
            </a:r>
            <a:r>
              <a:rPr lang="pl-PL" sz="3800" dirty="0"/>
              <a:t>diagnostycznych uzależnienia od komputera i </a:t>
            </a:r>
            <a:r>
              <a:rPr lang="pl-PL" sz="3800" dirty="0" smtClean="0"/>
              <a:t>internetu </a:t>
            </a:r>
            <a:r>
              <a:rPr lang="pl-PL" sz="3800" dirty="0"/>
              <a:t>opracowana </a:t>
            </a:r>
            <a:r>
              <a:rPr lang="pl-PL" sz="3800" dirty="0" smtClean="0"/>
              <a:t>przez Marka Griffithsa. </a:t>
            </a:r>
          </a:p>
          <a:p>
            <a:pPr algn="just"/>
            <a:r>
              <a:rPr lang="pl-PL" sz="3800" dirty="0" smtClean="0">
                <a:solidFill>
                  <a:schemeClr val="accent1">
                    <a:lumMod val="75000"/>
                  </a:schemeClr>
                </a:solidFill>
              </a:rPr>
              <a:t>Dominacja</a:t>
            </a:r>
            <a:r>
              <a:rPr lang="pl-PL" sz="3800" dirty="0" smtClean="0"/>
              <a:t> </a:t>
            </a:r>
            <a:r>
              <a:rPr lang="pl-PL" sz="3800" dirty="0"/>
              <a:t>– występuje, gdy korzystanie z </a:t>
            </a:r>
            <a:r>
              <a:rPr lang="pl-PL" sz="3800" dirty="0" smtClean="0"/>
              <a:t>internetu </a:t>
            </a:r>
            <a:r>
              <a:rPr lang="pl-PL" sz="3800" dirty="0"/>
              <a:t>staje się </a:t>
            </a:r>
            <a:r>
              <a:rPr lang="pl-PL" sz="3800" dirty="0" smtClean="0"/>
              <a:t>najważniejszą czynnością    w </a:t>
            </a:r>
            <a:r>
              <a:rPr lang="pl-PL" sz="3800" dirty="0"/>
              <a:t>życiu. Objawia się m.in. zaabsorbowaniem emocjonalnym i myślowym, także wtedy gdy </a:t>
            </a:r>
            <a:r>
              <a:rPr lang="pl-PL" sz="3800" dirty="0" smtClean="0"/>
              <a:t>osoba nie </a:t>
            </a:r>
            <a:r>
              <a:rPr lang="pl-PL" sz="3800" dirty="0"/>
              <a:t>może korzystać z sieci; </a:t>
            </a:r>
            <a:endParaRPr lang="pl-PL" sz="3800" dirty="0" smtClean="0"/>
          </a:p>
          <a:p>
            <a:pPr algn="just"/>
            <a:r>
              <a:rPr lang="pl-PL" sz="3800" dirty="0" smtClean="0">
                <a:solidFill>
                  <a:schemeClr val="accent1">
                    <a:lumMod val="75000"/>
                  </a:schemeClr>
                </a:solidFill>
              </a:rPr>
              <a:t>Zmiana </a:t>
            </a:r>
            <a:r>
              <a:rPr lang="pl-PL" sz="3800" dirty="0">
                <a:solidFill>
                  <a:schemeClr val="accent1">
                    <a:lumMod val="75000"/>
                  </a:schemeClr>
                </a:solidFill>
              </a:rPr>
              <a:t>nastroju </a:t>
            </a:r>
            <a:r>
              <a:rPr lang="pl-PL" sz="3800" dirty="0"/>
              <a:t>– występuje, gdy użytkownik korzysta z </a:t>
            </a:r>
            <a:r>
              <a:rPr lang="pl-PL" sz="3800" dirty="0" smtClean="0"/>
              <a:t>internetu </a:t>
            </a:r>
            <a:r>
              <a:rPr lang="pl-PL" sz="3800" dirty="0"/>
              <a:t>po </a:t>
            </a:r>
            <a:r>
              <a:rPr lang="pl-PL" sz="3800" dirty="0" smtClean="0"/>
              <a:t>to, aby </a:t>
            </a:r>
            <a:r>
              <a:rPr lang="pl-PL" sz="3800" dirty="0"/>
              <a:t>poprawić sobie nastrój albo zapomnieć o problemach; </a:t>
            </a:r>
            <a:endParaRPr lang="pl-PL" sz="3800" dirty="0" smtClean="0"/>
          </a:p>
          <a:p>
            <a:pPr algn="just"/>
            <a:r>
              <a:rPr lang="pl-PL" sz="3800" dirty="0" smtClean="0">
                <a:solidFill>
                  <a:schemeClr val="accent1">
                    <a:lumMod val="75000"/>
                  </a:schemeClr>
                </a:solidFill>
              </a:rPr>
              <a:t>Zwiększona </a:t>
            </a:r>
            <a:r>
              <a:rPr lang="pl-PL" sz="3800" dirty="0">
                <a:solidFill>
                  <a:schemeClr val="accent1">
                    <a:lumMod val="75000"/>
                  </a:schemeClr>
                </a:solidFill>
              </a:rPr>
              <a:t>tolerancja </a:t>
            </a:r>
            <a:r>
              <a:rPr lang="pl-PL" sz="3800" dirty="0"/>
              <a:t>– rozumiana jako </a:t>
            </a:r>
            <a:r>
              <a:rPr lang="pl-PL" sz="3800" dirty="0" smtClean="0"/>
              <a:t>proces zwiększającego </a:t>
            </a:r>
            <a:r>
              <a:rPr lang="pl-PL" sz="3800" dirty="0"/>
              <a:t>się zapotrzebowania na korzystanie z </a:t>
            </a:r>
            <a:r>
              <a:rPr lang="pl-PL" sz="3800" dirty="0" smtClean="0"/>
              <a:t>internetu </a:t>
            </a:r>
            <a:r>
              <a:rPr lang="pl-PL" sz="3800" dirty="0"/>
              <a:t>(pojawienie się poprawy nastroju </a:t>
            </a:r>
            <a:r>
              <a:rPr lang="pl-PL" sz="3800" dirty="0" smtClean="0"/>
              <a:t>spowodowanej korzystaniem </a:t>
            </a:r>
            <a:r>
              <a:rPr lang="pl-PL" sz="3800" dirty="0"/>
              <a:t>z </a:t>
            </a:r>
            <a:r>
              <a:rPr lang="pl-PL" sz="3800" dirty="0" smtClean="0"/>
              <a:t>internetu </a:t>
            </a:r>
            <a:r>
              <a:rPr lang="pl-PL" sz="3800" dirty="0"/>
              <a:t>wymaga coraz dłuższego czasu spędzonego </a:t>
            </a:r>
            <a:r>
              <a:rPr lang="pl-PL" sz="3800" dirty="0" smtClean="0"/>
              <a:t>online);</a:t>
            </a:r>
          </a:p>
          <a:p>
            <a:pPr algn="just"/>
            <a:r>
              <a:rPr lang="pl-PL" sz="3800" dirty="0" smtClean="0">
                <a:solidFill>
                  <a:schemeClr val="accent1">
                    <a:lumMod val="75000"/>
                  </a:schemeClr>
                </a:solidFill>
              </a:rPr>
              <a:t>Zespół abstynencyjny </a:t>
            </a:r>
            <a:r>
              <a:rPr lang="pl-PL" sz="3800" dirty="0" smtClean="0"/>
              <a:t>– </a:t>
            </a:r>
            <a:r>
              <a:rPr lang="pl-PL" sz="3800" dirty="0"/>
              <a:t>ograniczenie lub brak możliwości korzystania z </a:t>
            </a:r>
            <a:r>
              <a:rPr lang="pl-PL" sz="3800" dirty="0" smtClean="0"/>
              <a:t>internetu </a:t>
            </a:r>
            <a:r>
              <a:rPr lang="pl-PL" sz="3800" dirty="0"/>
              <a:t>powoduje nieprzyjemne stany psychiczne, </a:t>
            </a:r>
            <a:r>
              <a:rPr lang="pl-PL" sz="3800" dirty="0" smtClean="0"/>
              <a:t>takie jak</a:t>
            </a:r>
            <a:r>
              <a:rPr lang="pl-PL" sz="3800" dirty="0"/>
              <a:t>: rozdrażnienie, poirytowanie, niepokój; </a:t>
            </a:r>
            <a:endParaRPr lang="pl-PL" sz="3800" dirty="0" smtClean="0"/>
          </a:p>
          <a:p>
            <a:pPr algn="just"/>
            <a:r>
              <a:rPr lang="pl-PL" sz="3800" dirty="0" smtClean="0">
                <a:solidFill>
                  <a:schemeClr val="accent1">
                    <a:lumMod val="75000"/>
                  </a:schemeClr>
                </a:solidFill>
              </a:rPr>
              <a:t>Konflikt</a:t>
            </a:r>
            <a:r>
              <a:rPr lang="pl-PL" sz="3800" dirty="0" smtClean="0"/>
              <a:t> </a:t>
            </a:r>
            <a:r>
              <a:rPr lang="pl-PL" sz="3800" dirty="0"/>
              <a:t>– rozumiany zarówno jako konflikt pomiędzy </a:t>
            </a:r>
            <a:r>
              <a:rPr lang="pl-PL" sz="3800" dirty="0" smtClean="0"/>
              <a:t>użytkownikiem a </a:t>
            </a:r>
            <a:r>
              <a:rPr lang="pl-PL" sz="3800" dirty="0"/>
              <a:t>jego otoczeniem (rodziną, znajomymi), jak i jako konflikt pomiędzy spędzaniem czasu w </a:t>
            </a:r>
            <a:r>
              <a:rPr lang="pl-PL" sz="3800" dirty="0" err="1" smtClean="0"/>
              <a:t>internecie</a:t>
            </a:r>
            <a:r>
              <a:rPr lang="pl-PL" sz="3800" dirty="0"/>
              <a:t> </a:t>
            </a:r>
            <a:r>
              <a:rPr lang="pl-PL" sz="3800" dirty="0" smtClean="0"/>
              <a:t>a </a:t>
            </a:r>
            <a:r>
              <a:rPr lang="pl-PL" sz="3800" dirty="0"/>
              <a:t>innymi typami aktywności (nauką, sportem); </a:t>
            </a:r>
            <a:endParaRPr lang="pl-PL" sz="3800" dirty="0" smtClean="0"/>
          </a:p>
          <a:p>
            <a:pPr algn="just"/>
            <a:r>
              <a:rPr lang="pl-PL" sz="3800" dirty="0" smtClean="0">
                <a:solidFill>
                  <a:schemeClr val="accent1">
                    <a:lumMod val="75000"/>
                  </a:schemeClr>
                </a:solidFill>
              </a:rPr>
              <a:t>Nawroty</a:t>
            </a:r>
            <a:r>
              <a:rPr lang="pl-PL" sz="3800" dirty="0" smtClean="0"/>
              <a:t> </a:t>
            </a:r>
            <a:r>
              <a:rPr lang="pl-PL" sz="3800" dirty="0"/>
              <a:t>– intensywne, niekontrolowane </a:t>
            </a:r>
            <a:r>
              <a:rPr lang="pl-PL" sz="3800" dirty="0" smtClean="0"/>
              <a:t>korzystanie z </a:t>
            </a:r>
            <a:r>
              <a:rPr lang="pl-PL" sz="3800" dirty="0"/>
              <a:t>i</a:t>
            </a:r>
            <a:r>
              <a:rPr lang="pl-PL" sz="3800" dirty="0" smtClean="0"/>
              <a:t>nternetu </a:t>
            </a:r>
            <a:r>
              <a:rPr lang="pl-PL" sz="3800" dirty="0"/>
              <a:t>pojawiające się po okresach ograniczonego lub kontrolowanego </a:t>
            </a:r>
            <a:r>
              <a:rPr lang="pl-PL" sz="3800" dirty="0" smtClean="0"/>
              <a:t>użytkowania</a:t>
            </a:r>
          </a:p>
          <a:p>
            <a:pPr marL="0" indent="0" algn="just">
              <a:buNone/>
            </a:pPr>
            <a:r>
              <a:rPr lang="pl-PL" dirty="0"/>
              <a:t>(J. Jarczyńska, </a:t>
            </a:r>
            <a:r>
              <a:rPr lang="pl-PL" i="1" dirty="0"/>
              <a:t>Problematyczne używanie Internetu przez młodzież i młodych dorosłych – przegląd narzędzi do przesiewowej oceny tego zjawiska</a:t>
            </a:r>
            <a:r>
              <a:rPr lang="pl-PL" dirty="0"/>
              <a:t>, „Przegląd Pedagogiczny” 2015, nr 1. Dostępny on-line)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51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048" y="399392"/>
            <a:ext cx="10969752" cy="6211719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Etapy uzależnienia</a:t>
            </a:r>
          </a:p>
          <a:p>
            <a:pPr lvl="1"/>
            <a:r>
              <a:rPr lang="pl-PL" sz="2000" dirty="0" smtClean="0"/>
              <a:t>Poznawanie nowego zachowania lub substancji, eksploracja</a:t>
            </a:r>
          </a:p>
          <a:p>
            <a:pPr lvl="1"/>
            <a:r>
              <a:rPr lang="pl-PL" sz="2000" dirty="0" smtClean="0"/>
              <a:t>Specjalizacja w nałogu</a:t>
            </a:r>
          </a:p>
          <a:p>
            <a:pPr lvl="1"/>
            <a:r>
              <a:rPr lang="pl-PL" sz="2000" dirty="0" smtClean="0"/>
              <a:t>Dominacja nałogowego zachowania</a:t>
            </a:r>
          </a:p>
          <a:p>
            <a:pPr lvl="1"/>
            <a:r>
              <a:rPr lang="pl-PL" sz="2000" dirty="0" smtClean="0"/>
              <a:t>Używanie problemowe</a:t>
            </a:r>
          </a:p>
          <a:p>
            <a:pPr lvl="1"/>
            <a:r>
              <a:rPr lang="pl-PL" sz="2000" dirty="0" smtClean="0"/>
              <a:t>Kryzys i próba zerwania z nałogiem</a:t>
            </a:r>
          </a:p>
          <a:p>
            <a:pPr marL="0" indent="0" algn="just">
              <a:buNone/>
            </a:pPr>
            <a:r>
              <a:rPr lang="pl-PL" sz="2400" dirty="0" smtClean="0"/>
              <a:t>Scenariusz pozytywny: abstynencja od nałogowego zachowania, dominacja abstynencji, rozwój osobowy</a:t>
            </a:r>
          </a:p>
          <a:p>
            <a:pPr marL="0" indent="0">
              <a:buNone/>
            </a:pPr>
            <a:r>
              <a:rPr lang="pl-PL" sz="1800" dirty="0" smtClean="0"/>
              <a:t>(A. Ogonowska, </a:t>
            </a:r>
            <a:r>
              <a:rPr lang="pl-PL" sz="1800" i="1" dirty="0" smtClean="0"/>
              <a:t>Uzależnienia medialne czyli o patologicznym wykorzystaniu mediów i ich wpływie na nasze </a:t>
            </a:r>
            <a:r>
              <a:rPr lang="pl-PL" sz="1800" i="1" dirty="0"/>
              <a:t>z</a:t>
            </a:r>
            <a:r>
              <a:rPr lang="pl-PL" sz="1800" i="1" dirty="0" smtClean="0"/>
              <a:t>drowie oraz życie naszych dzieci</a:t>
            </a:r>
            <a:r>
              <a:rPr lang="pl-PL" sz="1800" dirty="0" smtClean="0"/>
              <a:t>, Kraków 2014)</a:t>
            </a:r>
          </a:p>
          <a:p>
            <a:r>
              <a:rPr lang="pl-PL" dirty="0" smtClean="0"/>
              <a:t>Najczęstsze formy IAD:</a:t>
            </a:r>
            <a:endParaRPr lang="pl-PL" dirty="0"/>
          </a:p>
          <a:p>
            <a:pPr lvl="1"/>
            <a:r>
              <a:rPr lang="pl-PL" dirty="0" smtClean="0"/>
              <a:t>uzależnienie </a:t>
            </a:r>
            <a:r>
              <a:rPr lang="pl-PL" dirty="0"/>
              <a:t>od </a:t>
            </a:r>
            <a:r>
              <a:rPr lang="pl-PL" dirty="0" err="1"/>
              <a:t>cyberseksu</a:t>
            </a:r>
            <a:endParaRPr lang="pl-PL" dirty="0"/>
          </a:p>
          <a:p>
            <a:pPr lvl="1"/>
            <a:r>
              <a:rPr lang="pl-PL" dirty="0"/>
              <a:t>uzależnienie od kontaktów sieciowych (również w postaci </a:t>
            </a:r>
            <a:r>
              <a:rPr lang="pl-PL" dirty="0" smtClean="0"/>
              <a:t>antyspołecznej)</a:t>
            </a:r>
            <a:endParaRPr lang="pl-PL" dirty="0"/>
          </a:p>
          <a:p>
            <a:pPr lvl="1"/>
            <a:r>
              <a:rPr lang="pl-PL" dirty="0"/>
              <a:t>uzależnieniu od wirtualnych gier (w tym obsesyjnym uprawianiu hazardu)</a:t>
            </a:r>
          </a:p>
          <a:p>
            <a:pPr lvl="1"/>
            <a:r>
              <a:rPr lang="pl-PL" dirty="0"/>
              <a:t>przeciążenie </a:t>
            </a:r>
            <a:r>
              <a:rPr lang="pl-PL" dirty="0" smtClean="0"/>
              <a:t>informacyjne (także FOMO)</a:t>
            </a:r>
            <a:endParaRPr lang="pl-PL" dirty="0"/>
          </a:p>
          <a:p>
            <a:pPr lvl="1"/>
            <a:r>
              <a:rPr lang="pl-PL" dirty="0"/>
              <a:t>uzależnienie od komputera - </a:t>
            </a:r>
            <a:r>
              <a:rPr lang="pl-PL" i="1" dirty="0"/>
              <a:t>osoba uzależniona nie tylko traktuje medium antropomorficznie, ale wręcz jako część siebie </a:t>
            </a:r>
            <a:r>
              <a:rPr lang="pl-PL" sz="1600" dirty="0"/>
              <a:t>(A. Ogonowska, </a:t>
            </a:r>
            <a:r>
              <a:rPr lang="pl-PL" sz="1600" i="1" dirty="0" smtClean="0"/>
              <a:t>Siecioholizm, </a:t>
            </a:r>
            <a:r>
              <a:rPr lang="pl-PL" sz="1600" dirty="0" smtClean="0"/>
              <a:t>op</a:t>
            </a:r>
            <a:r>
              <a:rPr lang="pl-PL" sz="1600" dirty="0"/>
              <a:t>. cit.)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832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7472" y="301752"/>
            <a:ext cx="11006328" cy="5875211"/>
          </a:xfrm>
        </p:spPr>
        <p:txBody>
          <a:bodyPr>
            <a:normAutofit/>
          </a:bodyPr>
          <a:lstStyle/>
          <a:p>
            <a:pPr algn="just"/>
            <a:r>
              <a:rPr lang="pl-PL" altLang="pl-PL" dirty="0" smtClean="0"/>
              <a:t>Prekursorką </a:t>
            </a:r>
            <a:r>
              <a:rPr lang="pl-PL" altLang="pl-PL" dirty="0"/>
              <a:t>badań nad uzależnieniem od internetu jest Kimberly Young (1996, 1998), autorka n</a:t>
            </a:r>
            <a:r>
              <a:rPr lang="pl-PL" dirty="0" smtClean="0"/>
              <a:t>ajbardziej popularnego </a:t>
            </a:r>
            <a:r>
              <a:rPr lang="pl-PL" dirty="0"/>
              <a:t>na świecie </a:t>
            </a:r>
            <a:r>
              <a:rPr lang="pl-PL" dirty="0" smtClean="0"/>
              <a:t>narzędzia </a:t>
            </a:r>
            <a:r>
              <a:rPr lang="pl-PL" dirty="0"/>
              <a:t>do diagnozowania uzależnienia od </a:t>
            </a:r>
            <a:r>
              <a:rPr lang="pl-PL" dirty="0" smtClean="0"/>
              <a:t>internetu IAT (</a:t>
            </a:r>
            <a:r>
              <a:rPr lang="pl-PL" i="1" dirty="0" smtClean="0"/>
              <a:t>Internet </a:t>
            </a:r>
            <a:r>
              <a:rPr lang="pl-PL" i="1" dirty="0" err="1"/>
              <a:t>Addiction</a:t>
            </a:r>
            <a:r>
              <a:rPr lang="pl-PL" i="1" dirty="0"/>
              <a:t> </a:t>
            </a:r>
            <a:r>
              <a:rPr lang="pl-PL" i="1" dirty="0" smtClean="0"/>
              <a:t>Test</a:t>
            </a:r>
            <a:r>
              <a:rPr lang="pl-PL" dirty="0" smtClean="0"/>
              <a:t>), który ma </a:t>
            </a:r>
            <a:r>
              <a:rPr lang="pl-PL" dirty="0"/>
              <a:t>obecnie najlepiej udokumentowane właściwości psychometryczne i doczekał się największej liczby </a:t>
            </a:r>
            <a:r>
              <a:rPr lang="pl-PL" dirty="0" smtClean="0"/>
              <a:t>adaptacji na świecie </a:t>
            </a:r>
            <a:r>
              <a:rPr lang="pl-PL" sz="2000" dirty="0" smtClean="0"/>
              <a:t>(Jarczyńska, op. cit.).</a:t>
            </a:r>
          </a:p>
          <a:p>
            <a:pPr algn="just"/>
            <a:r>
              <a:rPr lang="pl-PL" altLang="pl-PL" dirty="0" smtClean="0"/>
              <a:t>Skala zjawiska w Polsce </a:t>
            </a:r>
            <a:r>
              <a:rPr lang="pl-PL" altLang="pl-PL" sz="2400" dirty="0" smtClean="0"/>
              <a:t>–</a:t>
            </a:r>
          </a:p>
          <a:p>
            <a:pPr marL="0" indent="0" algn="just">
              <a:buNone/>
            </a:pPr>
            <a:r>
              <a:rPr lang="pl-PL" altLang="pl-PL" sz="2400" i="1" dirty="0" smtClean="0"/>
              <a:t>Oszacowanie rozpowszechnienia wybranych uzależnień behawioralnych oraz analiza korelacji pomiędzy występowaniem uzależnień behawioralnych a uzależnieniem od substancji psychoaktywnych</a:t>
            </a:r>
            <a:r>
              <a:rPr lang="pl-PL" altLang="pl-PL" sz="2400" dirty="0" smtClean="0"/>
              <a:t>. Projekt badawczy zrealizowany przez Fundację Centrum Badania Opinii Społecznej, współfinansowany ze środków Funduszu Rozwiązywania Problemów Hazardowych, będących w dyspozycji ministra zdrowia, Warszawa 2015. Raport dostępny on-line. (Próba reprezentatywna 2500 badanych)</a:t>
            </a:r>
          </a:p>
          <a:p>
            <a:pPr algn="just"/>
            <a:r>
              <a:rPr lang="pl-PL" altLang="pl-PL" dirty="0" smtClean="0"/>
              <a:t>Wykorzystano również test IAT</a:t>
            </a:r>
          </a:p>
          <a:p>
            <a:pPr marL="0" indent="0" algn="just">
              <a:buNone/>
            </a:pPr>
            <a:endParaRPr lang="pl-PL" altLang="pl-PL" sz="2000" dirty="0"/>
          </a:p>
          <a:p>
            <a:pPr marL="0" indent="0" algn="just">
              <a:buNone/>
            </a:pPr>
            <a:endParaRPr lang="pl-PL" altLang="pl-PL" dirty="0"/>
          </a:p>
          <a:p>
            <a:pPr marL="0" indent="0">
              <a:buNone/>
            </a:pPr>
            <a:endParaRPr lang="pl-PL" dirty="0" smtClean="0"/>
          </a:p>
          <a:p>
            <a:pPr marL="457200" lvl="1" indent="0">
              <a:buNone/>
            </a:pPr>
            <a:endParaRPr lang="pl-PL" i="1" dirty="0" smtClean="0"/>
          </a:p>
          <a:p>
            <a:pPr marL="457200" lvl="1" indent="0">
              <a:buNone/>
            </a:pPr>
            <a:endParaRPr lang="pl-PL" dirty="0" smtClean="0"/>
          </a:p>
          <a:p>
            <a:pPr lvl="1"/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92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2455" y="4992414"/>
            <a:ext cx="11372193" cy="167114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Z przedstawionych danych </a:t>
            </a:r>
            <a:r>
              <a:rPr lang="pl-PL" dirty="0" smtClean="0"/>
              <a:t>wynika, </a:t>
            </a:r>
            <a:r>
              <a:rPr lang="pl-PL" dirty="0"/>
              <a:t>że upowszechnienie korzystania z </a:t>
            </a:r>
            <a:r>
              <a:rPr lang="pl-PL" dirty="0" smtClean="0"/>
              <a:t>internetu </a:t>
            </a:r>
            <a:r>
              <a:rPr lang="pl-PL" dirty="0"/>
              <a:t>skutkuje przyrostem grupy, którą określamy jako przeciętni użytkownicy </a:t>
            </a:r>
            <a:r>
              <a:rPr lang="pl-PL" dirty="0" smtClean="0"/>
              <a:t>internetu</a:t>
            </a:r>
            <a:r>
              <a:rPr lang="pl-PL" dirty="0"/>
              <a:t>, nie spowodowało natomiast wzrostu liczby zagrożonych </a:t>
            </a:r>
            <a:r>
              <a:rPr lang="pl-PL" dirty="0" smtClean="0"/>
              <a:t>uzależnieniem</a:t>
            </a:r>
            <a:r>
              <a:rPr lang="pl-PL" dirty="0"/>
              <a:t>. </a:t>
            </a:r>
            <a:r>
              <a:rPr lang="pl-PL" dirty="0" smtClean="0"/>
              <a:t>Jednak wśród badanych </a:t>
            </a:r>
            <a:r>
              <a:rPr lang="pl-PL" dirty="0"/>
              <a:t>użytkowników </a:t>
            </a:r>
            <a:r>
              <a:rPr lang="pl-PL" dirty="0" smtClean="0"/>
              <a:t>internetu </a:t>
            </a:r>
            <a:r>
              <a:rPr lang="pl-PL" dirty="0"/>
              <a:t>w wieku 15-17 lat, 6,2% </a:t>
            </a:r>
            <a:r>
              <a:rPr lang="pl-PL" dirty="0" smtClean="0"/>
              <a:t>wykazuje </a:t>
            </a:r>
            <a:r>
              <a:rPr lang="pl-PL" dirty="0"/>
              <a:t>zagrożenie uzależnieniem bądź uzależnienie od </a:t>
            </a:r>
            <a:r>
              <a:rPr lang="pl-PL" dirty="0" smtClean="0"/>
              <a:t>sieci.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7501" t="15632" r="3793" b="12184"/>
          <a:stretch/>
        </p:blipFill>
        <p:spPr>
          <a:xfrm>
            <a:off x="1008993" y="189185"/>
            <a:ext cx="10163504" cy="465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5517" y="788276"/>
            <a:ext cx="10930759" cy="5801710"/>
          </a:xfrm>
        </p:spPr>
        <p:txBody>
          <a:bodyPr>
            <a:noAutofit/>
          </a:bodyPr>
          <a:lstStyle/>
          <a:p>
            <a:r>
              <a:rPr lang="pl-PL" dirty="0"/>
              <a:t>Inne kategorie zagrożonych IAD:</a:t>
            </a:r>
            <a:endParaRPr lang="pl-PL" dirty="0" smtClean="0"/>
          </a:p>
          <a:p>
            <a:pPr lvl="1"/>
            <a:r>
              <a:rPr lang="pl-PL" sz="2800" dirty="0" smtClean="0"/>
              <a:t>Dysponujący dużą ilością wolnego czasu</a:t>
            </a:r>
          </a:p>
          <a:p>
            <a:pPr lvl="1"/>
            <a:r>
              <a:rPr lang="pl-PL" sz="2800" dirty="0" smtClean="0"/>
              <a:t>Cierpiący na zaburzenia psychiczne</a:t>
            </a:r>
          </a:p>
          <a:p>
            <a:pPr lvl="1"/>
            <a:r>
              <a:rPr lang="pl-PL" sz="2800" dirty="0" smtClean="0"/>
              <a:t>Niedostosowani społecznie</a:t>
            </a:r>
          </a:p>
          <a:p>
            <a:pPr lvl="1"/>
            <a:r>
              <a:rPr lang="pl-PL" sz="2800" dirty="0" smtClean="0"/>
              <a:t>Posiadający inne nałogi</a:t>
            </a:r>
          </a:p>
          <a:p>
            <a:pPr lvl="1"/>
            <a:r>
              <a:rPr lang="pl-PL" sz="2800" dirty="0" smtClean="0"/>
              <a:t>Rozpoczynający swoje kontakty z </a:t>
            </a:r>
            <a:r>
              <a:rPr lang="pl-PL" sz="2800" dirty="0" err="1" smtClean="0"/>
              <a:t>internetem</a:t>
            </a:r>
            <a:endParaRPr lang="pl-PL" sz="2800" dirty="0" smtClean="0"/>
          </a:p>
          <a:p>
            <a:pPr marL="457200" lvl="1" indent="0">
              <a:buNone/>
            </a:pPr>
            <a:r>
              <a:rPr lang="pl-PL" sz="2800" dirty="0"/>
              <a:t>(A. Ogonowska, </a:t>
            </a:r>
            <a:r>
              <a:rPr lang="pl-PL" sz="2800" i="1" dirty="0" smtClean="0"/>
              <a:t>Siecioholizm…, </a:t>
            </a:r>
            <a:r>
              <a:rPr lang="pl-PL" sz="2800" dirty="0"/>
              <a:t>op. cit.)</a:t>
            </a:r>
          </a:p>
          <a:p>
            <a:pPr marL="457200" lvl="1" indent="0">
              <a:buNone/>
            </a:pP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33831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697" y="157656"/>
            <a:ext cx="11540357" cy="6526924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/>
              <a:t>Istnieją również czynniki środowiskowe, które wyzwalające nałóg:</a:t>
            </a:r>
          </a:p>
          <a:p>
            <a:pPr lvl="1" algn="just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Kryzysy związane z osiągniętym etapem rozwoju psychospołecznego </a:t>
            </a:r>
            <a:r>
              <a:rPr lang="pl-PL" dirty="0"/>
              <a:t>(np. okres buntu </a:t>
            </a:r>
            <a:r>
              <a:rPr lang="pl-PL" dirty="0" smtClean="0"/>
              <a:t>               u </a:t>
            </a:r>
            <a:r>
              <a:rPr lang="pl-PL" dirty="0"/>
              <a:t>adolescentów, rywalizacja z rówieśnikami o określoną pozycję w grupie społecznej, poszukiwanie partnera życiowego u osób potrzebujących już stabilizacji</a:t>
            </a:r>
            <a:r>
              <a:rPr lang="pl-PL" dirty="0" smtClean="0"/>
              <a:t>). </a:t>
            </a:r>
            <a:endParaRPr lang="pl-PL" dirty="0"/>
          </a:p>
          <a:p>
            <a:pPr lvl="1" algn="just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Zdarzenia nieprzewidywalne, losowe, które wyraźnie destabilizują równowagę psychofizyczną jednostki. </a:t>
            </a:r>
            <a:r>
              <a:rPr lang="pl-PL" dirty="0"/>
              <a:t>Do nich zaliczyć można: śmierć bliskiej osoby, podjęcie decyzji o rozstaniu, utratę pracy, zdradę partnera, nabyte kalectwo, udział w poważnym wypadku samochodowym, uzależnienie wykryte u innych członków rodziny. </a:t>
            </a:r>
          </a:p>
          <a:p>
            <a:pPr lvl="1" algn="just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Sytuacje dostarczające chronicznego stresu: </a:t>
            </a:r>
            <a:r>
              <a:rPr lang="pl-PL" dirty="0"/>
              <a:t>własne kalectwo lub konieczność zajmowania się osobą przewlekle chorą, przedłużający się okres bezrobocia, wysoce stresująca praca, trudne do rozwiązania konflikty rodzinne, samotność oraz brak perspektyw na stworzenie trwałego związku emocjonalnego i intymnego, niemożność aklimatyzacji w nowym środowisku społecznym i poczucie wyobcowania, bezradność w wychowywaniu dzieci, obecność innych nałogów.</a:t>
            </a:r>
          </a:p>
          <a:p>
            <a:pPr lvl="1" algn="just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U osób małoletnich </a:t>
            </a:r>
            <a:r>
              <a:rPr lang="pl-PL" dirty="0"/>
              <a:t>do tej grupy czynników zaliczyć można dodatkowo: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rozwód</a:t>
            </a:r>
            <a:r>
              <a:rPr lang="pl-PL" dirty="0"/>
              <a:t> rodziców </a:t>
            </a:r>
            <a:r>
              <a:rPr lang="pl-PL" dirty="0" smtClean="0"/>
              <a:t>         i </a:t>
            </a:r>
            <a:r>
              <a:rPr lang="pl-PL" dirty="0"/>
              <a:t>funkcjonowanie w rodzinie niepełnej, przymus akceptacji przez dziecko nowych partnerów życiowych swojego rodzica, ewentualnie jego dzieci z poprzednich związków,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brak akceptacji rówieśników</a:t>
            </a:r>
            <a:r>
              <a:rPr lang="pl-PL" dirty="0"/>
              <a:t> i niska pozycja socjometryczna dziecka w klasie,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zmiana miejsca zamieszkania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pl-PL" dirty="0" smtClean="0"/>
              <a:t>i </a:t>
            </a:r>
            <a:r>
              <a:rPr lang="pl-PL" dirty="0"/>
              <a:t>warunków życiowych, a także naśladowanie zachowań innych dzieci (początkowo po to, by mieć pewną wspólnotę doświadczeń kulturowych, z czasem dochodzą inne wtórne korzyści związane także z rozwojem nałogu) </a:t>
            </a:r>
            <a:r>
              <a:rPr lang="pl-PL" dirty="0" smtClean="0"/>
              <a:t>(</a:t>
            </a:r>
            <a:r>
              <a:rPr lang="pl-PL" dirty="0"/>
              <a:t>(A. Ogonowska, </a:t>
            </a:r>
            <a:r>
              <a:rPr lang="pl-PL" i="1" dirty="0"/>
              <a:t>Siecioholizm, </a:t>
            </a:r>
            <a:r>
              <a:rPr lang="pl-PL" dirty="0"/>
              <a:t>op. cit.)</a:t>
            </a:r>
          </a:p>
          <a:p>
            <a:pPr marL="457200" lvl="1" indent="0" algn="just">
              <a:buNone/>
            </a:pPr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69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2077</Words>
  <Application>Microsoft Office PowerPoint</Application>
  <PresentationFormat>Panoramiczny</PresentationFormat>
  <Paragraphs>255</Paragraphs>
  <Slides>25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Motyw pakietu Office</vt:lpstr>
      <vt:lpstr>Konferencja dla nauczycieli  „Przeciwdziałanie uzależnieniom w sieci”  23 października 2018 r. Uzależnienia medialne i ich profilaktyka</vt:lpstr>
      <vt:lpstr>Prezentacja programu PowerPoint</vt:lpstr>
      <vt:lpstr>Uzależnienie od internetu IAD  (ang. Internet Addiction Disorder)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Profilaktyka </vt:lpstr>
      <vt:lpstr>Czynniki chroniące </vt:lpstr>
      <vt:lpstr>Prezentacja programu PowerPoint</vt:lpstr>
      <vt:lpstr>Prezentacja programu PowerPoint</vt:lpstr>
      <vt:lpstr>Strategie profilaktyczne Magdalena Rowicka, Uzależnienie behawioralne. Profilaktyka i terapia, Warszawa 2015, s. 74-76 (dostępny on-line)  </vt:lpstr>
      <vt:lpstr>Prezentacja programu PowerPoint</vt:lpstr>
      <vt:lpstr>Prezentacja programu PowerPoint</vt:lpstr>
      <vt:lpstr>Prezentacja programu PowerPoint</vt:lpstr>
      <vt:lpstr>Prezentacja programu PowerPoint</vt:lpstr>
      <vt:lpstr>Dobre praktyki: Rowicka, op. cit., s. 80-86</vt:lpstr>
      <vt:lpstr>Prezentacja programu PowerPoint</vt:lpstr>
      <vt:lpstr>Prezentacja programu PowerPoint</vt:lpstr>
      <vt:lpstr>Prezentacja programu PowerPoint</vt:lpstr>
      <vt:lpstr>Projekty z zakresu edukacji medialnej</vt:lpstr>
      <vt:lpstr>Prezentacja programu PowerPoint</vt:lpstr>
      <vt:lpstr>Biblioteczka: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Uzależnienie od internetu IAD  (ang. Internet Addiction Disorder)</dc:title>
  <dc:creator>KA</dc:creator>
  <cp:lastModifiedBy>Okołotowicz, Elżbieta (UMWM)</cp:lastModifiedBy>
  <cp:revision>29</cp:revision>
  <dcterms:created xsi:type="dcterms:W3CDTF">2018-10-12T18:39:13Z</dcterms:created>
  <dcterms:modified xsi:type="dcterms:W3CDTF">2018-10-24T11:00:12Z</dcterms:modified>
</cp:coreProperties>
</file>