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4667" autoAdjust="0"/>
  </p:normalViewPr>
  <p:slideViewPr>
    <p:cSldViewPr snapToGrid="0">
      <p:cViewPr varScale="1">
        <p:scale>
          <a:sx n="68" d="100"/>
          <a:sy n="68" d="100"/>
        </p:scale>
        <p:origin x="120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782C-EAEF-4706-8010-17A4F0E0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7C40-D16B-49E6-80A5-C7E9B26CC9C9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BF082-41A8-4596-93BC-781CD930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50B7-BAA5-45A5-A426-E02C7202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7008-CC8D-44B9-85E2-97D88C7EEA5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212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26DA6-670F-4C78-AA43-CCC7716C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E183-D03A-43C9-9D19-9D402E6B3775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02CDC-F55E-4564-9A6A-E4C61992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65D5-088A-47E5-A21D-C155E243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53A4-739B-4091-AFEA-C627C322D8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92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C4947-7891-4723-815A-2119F596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5D88-36B3-4A9D-81CA-492299F9B119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A6A9-C68E-4E80-95B4-A8098B57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B4D4-5BA6-465B-AEA0-B78CFA1F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12809-E791-4B86-8508-087F1D3F3C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26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738E-6075-4BA2-A5D0-3C11BA0B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1BCA-AD01-4E8C-B770-D15A492A9595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2F90-CE43-47CB-A5BB-497E9E1A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2EAD-A4E3-4768-9EA8-36F35A08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8A18-182B-4CC8-8501-DE8C71FD89B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12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185B-387A-4C8A-89DE-F05CE80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EA78-0C3A-43EF-BBFE-5DDA7D3BE318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A6DB-0DAA-42A1-9E4D-3F3BD772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F854-A892-40CC-B49F-A43449E7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90782-6F27-4409-AB88-B1E83E05E1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49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2C3989-05D7-42B6-9C47-65D6401A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0350-A05F-4B24-B34C-9457F0057315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76A1A6-5F09-4D3A-93CF-21426009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CA70E1-2D91-440E-973B-98E19195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98AD-A4E1-4114-922D-F3D8EA64B2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83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A5360B-CCF4-4C78-BC86-8A262B65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1A63-24CB-4789-A886-3BAB9F168AC1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B92843-19BB-4BE5-A647-E6260C58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E014C3-48FD-42FC-AFF8-F8E3F47C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E29F-2018-430E-9CC8-DA38FD706AF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35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4E6346-74EC-405A-8299-1358EBD4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2695-DC42-4C03-9C0D-231AF5856219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6A1FB1-5F9A-4972-A88C-C6FD994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14937E-3F6C-4A53-8FCD-3B88536A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DD816-E9EC-4660-8EB5-1FA95F85A0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062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3387D4-21BC-4776-9B3A-436DAC7B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C86B-0305-4652-8243-F3C8FDDF33F7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DF7C19-E76F-41B8-80A3-2B32611C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9EAFFE-256A-4E82-9E8E-E8D94F8B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A34FD-2B90-4686-BC0A-C8C74AFE05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377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7F3293-2AD5-4453-AB47-2CF295DE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821C-F367-4BCD-AB5D-2DCE5DB49349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3E55A4-D26C-41F7-93F4-A06B523B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4C6D26-F6BC-4846-8C21-640205D2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21F6B-0C4E-4BCE-B8AE-30B8CF9333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008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96D02-BFD6-48E1-A93D-F18AEBAB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0C07-E9EA-4CB2-A376-80DF5E8C6ECB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39037C-3C87-4B38-B916-C3FF1571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BF37E8-1BAA-49FB-A625-750348BB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C9F4-0490-4E6D-8CE3-ADB167BEB2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48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DEBC0D-1C38-4BF9-B4B8-059DA7D529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F444D7-8225-418C-B37A-91CEB8E34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F37B-65A5-4E56-B389-DE8DEF325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B3CBA-816E-4E0F-ADAB-F36007012549}" type="datetimeFigureOut">
              <a:rPr lang="pl-PL"/>
              <a:pPr>
                <a:defRPr/>
              </a:pPr>
              <a:t>09.04.2020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EB9AE-FA9A-4DED-A38B-9446F3A5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1A9DD-AFE6-45EB-9B5B-A01CF5201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4360B6-2984-410C-A3DD-4A893C691D9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C52D4-BCA0-4F24-8EA4-B2F3D269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/>
          <a:lstStyle/>
          <a:p>
            <a:r>
              <a:rPr lang="pl-PL" dirty="0"/>
              <a:t>Strona tytułowa</a:t>
            </a:r>
          </a:p>
        </p:txBody>
      </p:sp>
      <p:pic>
        <p:nvPicPr>
          <p:cNvPr id="2050" name="Obraz 3" descr="Zdjęcie przedstawia 4 turystów wędrujących po szlaku turystycznym wśród otaczającej wkoło zieleni. Jest słoneczna pogoda. " title="Ruch turystyczny w 2019 roku w Małopolsce.">
            <a:extLst>
              <a:ext uri="{FF2B5EF4-FFF2-40B4-BE49-F238E27FC236}">
                <a16:creationId xmlns:a16="http://schemas.microsoft.com/office/drawing/2014/main" id="{535F1AC9-EC49-4B3A-AE4B-A4964FF8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E39B0-0697-47F8-AB05-9397D0AB2D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Ocena wysokości cen w stosunku do jakości świadczonych usług dokonana przez turystów odwiedzających Małopolskę w 2019 roku</a:t>
            </a:r>
          </a:p>
        </p:txBody>
      </p:sp>
      <p:pic>
        <p:nvPicPr>
          <p:cNvPr id="11266" name="Obraz 1" descr="Ocena wysokości cen w stosunku do jakości świadczonych usług dokonana przez turystów odwiedzających Małopolskę w 2019 roku wygląda następująco:&#10;Ceny według kategorii:&#10;-noclegi: Odwiedzający krajowi: cena wysoka: 15,5%, cena odpowiednia: 74,1%, cena niska: 10,4%.&#10;-noclegi: Odwiedzający zagraniczni: cena wysoka: 8,5%, cena odpowiednia: 74,4%, cena niska 17,1%.&#10;-gastronomia: Odwiedzający krajowi: cena wysoka: 16%, cena odpowiednia: 74,1%, cena niska: 9,9%.&#10;-gastronomia: Odwiedzający zagraniczni: cena wysoka: 6%, cena odpowiednia: 69%, cena niska 24,9%.&#10;-teatr, kino: Odwiedzający krajowi: cena wysoka: 14,5%, cena odpowiednia: 70,1%, cena niska: 15,4%.&#10;-teatr, kino: Odwiedzający zagraniczni: cena wysoka: 6,4%, cena odpowiednia: 65,8%, cena niska 27,8%.&#10;-przewodnicy: Odwiedzający krajowi: cena wysoka: 12,1%, cena odpowiednia: 69,9%, cena niska: 18%.&#10;-przewodnicy: Odwiedzający zagraniczni: cena wysoka: 6,4%, cena odpowiednia: 66,1%, cena niska 27,5%.&#10;-transport lokalny: Odwiedzający krajowi: cena wysoka: 12,2%, cena odpowiednia: 70,3%, cena niska: 14,5%.&#10;-transport lokalny: Odwiedzający zagraniczni: cena wysoka: 4,7%, cena odpowiednia: 59,6%, cena niska 35,7%.&#10;-muzea: Odwiedzający krajowi: cena wysoka: 9%, cena odpowiednia: 72,2%, cena niska: 18,7%.&#10;-muzea: Odwiedzający zagraniczni: cena wysoka: 5%, cena odpowiednia: 70,2%, cena niska 24,8%.&#10;-imprezy kulturalne: Odwiedzający krajowi: cena wysoka: 12,4%, cena odpowiednia: 70,1%, cena niska: 17,4%.&#10;-imprezy kulturalne: Odwiedzający zagraniczni: cena wysoka: 7,5%, cena odpowiednia: 69,3%, cena niska 23,2%.&#10;-baza sportowa: Odwiedzający krajowi: cena wysoka: 17,4%, cena odpowiednia: 69,2%, cena niska: 13,5%.&#10;-baza sportowa: Odwiedzający zagraniczni: cena wysoka: 6,7%, cena odpowiednia: 70,3%, cena niska 22,9%.&#10;-kluby i dyskoteki: Odwiedzający krajowi: cena wysoka: 19,5%, cena odpowiednia: 69%, cena niska: 11,4%.&#10;-kluby i dyskoteki: Odwiedzający zagraniczni: cena wysoka: 7,2%, cena odpowiednia: 68,8%, cena niska 24%.&#10;-ogółem: Odwiedzający krajowi: cena wysoka: 13,9%, cena odpowiednia: 71,4%, cena niska: 14,6%.&#10;-ogółem: Odwiedzający zagraniczni: cena wysoka: 6,2%, cena odpowiednia: 69,4%, cena niska 24,4%.">
            <a:extLst>
              <a:ext uri="{FF2B5EF4-FFF2-40B4-BE49-F238E27FC236}">
                <a16:creationId xmlns:a16="http://schemas.microsoft.com/office/drawing/2014/main" id="{026CB875-AC1B-4C77-B4E0-9F3E065B2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7D913D-0454-43F3-BDBE-A3D61E35F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Długość pobytu odwiedzających Małopolskę w 2019 roku</a:t>
            </a:r>
          </a:p>
        </p:txBody>
      </p:sp>
      <p:pic>
        <p:nvPicPr>
          <p:cNvPr id="12290" name="Obraz 1" descr="Wykres przedstawia długość pobytu odwiedzających Małopolskę w 2019 roku w podziale na odwiedzających ogółem, krajowych i zagranicznych. &#10;&#10;do trzech godzin: odwiedzający ogółem: 7,4%, odwiedzający krajowi: 8,746%, odwiedzający zagraniczni: 3,146%,&#10;jeden dzień: odwiedzający ogółem: 22,378%, odwiedzający krajowi: 27,721%, odwiedzający zagraniczni: 5,489%,&#10;Jedna noc: odwiedzający ogółem: 7,899%, odwiedzający krajowi: 9,022%, odwiedzający zagraniczni: 4,351%,&#10;dwie-trzy noce: odwiedzający ogółem: 18,903%, odwiedzający krajowi: 17,853%, odwiedzający zagraniczni: 22,222%,&#10;cztery-siedem nocy: odwiedzający ogółem: 31,934%, odwiedzający krajowi: 25,138%, odwiedzający zagraniczni: 53,414%,&#10;osiem-czternaście nocy: odwiedzający ogółem: 8,446%, odwiedzający krajowi: 8,28%, odwiedzający zagraniczni: 8,969%,&#10;więcej niż piętnaście nocy: odwiedzający ogółem: 3,041%, odwiedzający krajowi 3,24%, odwiedzający zagraniczni: 2,41%">
            <a:extLst>
              <a:ext uri="{FF2B5EF4-FFF2-40B4-BE49-F238E27FC236}">
                <a16:creationId xmlns:a16="http://schemas.microsoft.com/office/drawing/2014/main" id="{A5EFEF9C-3209-4233-98C4-DFEBFC3F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1" descr="Zdjęcie przedstawia dwóch rowerzystów przemierzających prawdopodobnie szlak rowerowy. W oddali widać las, jezioro i łódkę. ">
            <a:extLst>
              <a:ext uri="{FF2B5EF4-FFF2-40B4-BE49-F238E27FC236}">
                <a16:creationId xmlns:a16="http://schemas.microsoft.com/office/drawing/2014/main" id="{05669D94-358F-4DC0-99B2-B3E70926D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827088"/>
            <a:ext cx="4392612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1EA5A-3B70-4BCB-9CB3-880B03AF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Najczęściej odwiedzane miejsca w Małopolsce w 2019 roku wskazane przez ogół odwiedzających</a:t>
            </a:r>
          </a:p>
        </p:txBody>
      </p:sp>
      <p:pic>
        <p:nvPicPr>
          <p:cNvPr id="13314" name="Obraz 1" descr="Najczęściej odwiedzane miejsca w Małopolsce w 2019 roku wskazane przez ogół odwiedzających prezentują się następująco:&#10;1. Kraków 24%&#10;2. Kopalnia Wieliczka 8%&#10;3. Zakopane 6%&#10;4. Auschwitz-Birkenau 5%&#10;5. Szlak Architektury Drewnianej 4%&#10;6. Spływ Dunajcem 3%&#10;7. Krynica-Zdrój 2%&#10;8. Niedzica 2%&#10;9. Tatry 2%&#10;10. Zator 2%">
            <a:extLst>
              <a:ext uri="{FF2B5EF4-FFF2-40B4-BE49-F238E27FC236}">
                <a16:creationId xmlns:a16="http://schemas.microsoft.com/office/drawing/2014/main" id="{D4C0C66E-CC41-4B83-9B17-FF92AFAC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braz 2" descr="Na zdjęciu można zobaczyć 5 wędrujących turystów wyposażonych w plecaki i mapę.  ">
            <a:extLst>
              <a:ext uri="{FF2B5EF4-FFF2-40B4-BE49-F238E27FC236}">
                <a16:creationId xmlns:a16="http://schemas.microsoft.com/office/drawing/2014/main" id="{E1865555-C845-4EE5-9D9E-AE63AD32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25" y="4387850"/>
            <a:ext cx="69310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7205E0-B5E7-4FEC-827A-0104F54F0D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Średnie oceny oferty turystycznej Małopolski w opinii odwiedzających oraz Rekomendacja Małopolski znajomym: Net </a:t>
            </a:r>
            <a:r>
              <a:rPr lang="pl-PL" dirty="0" err="1"/>
              <a:t>Promoter</a:t>
            </a:r>
            <a:r>
              <a:rPr lang="pl-PL" dirty="0"/>
              <a:t> </a:t>
            </a:r>
            <a:r>
              <a:rPr lang="pl-PL" dirty="0" err="1"/>
              <a:t>Score</a:t>
            </a:r>
            <a:r>
              <a:rPr lang="pl-PL" dirty="0"/>
              <a:t> (NPS), jak też Wskaźnik NPS dla odwiedzających</a:t>
            </a:r>
          </a:p>
        </p:txBody>
      </p:sp>
      <p:pic>
        <p:nvPicPr>
          <p:cNvPr id="14338" name="Obraz 1" descr="Z lewej strony slajdu można zapoznać się z informacjami na temat średnich ocen oferty turystycznej Małopolski w opinii odwiedzających:&#10;- 4,59 Atmosfera&#10;- 4,52 Gościnność&#10;- 4,5 Atrakcje&#10;- 4,49 Obsługa turysty&#10;- 4,48 Życzliwość&#10;- 4,44 Bezpieczeństwo&#10;- 4,39 Noclegi&#10;- 4,07 ZWD - Zintegrowany Wskaźnik Destynacji&#10;- 3,87 Imprezy masowe&#10;- 3,86 Imprezy muzyczne&#10;- 3,66 Taksówki&#10;- 3,42 Terminal autobusowy&#10;- 3,41 Terminal kolejowy&#10;- 3,12 Terminal lotnisko&#10;&#10;Po prawej stronie można zobaczyć wykres przedstawiający rekomendacje Małopolski znajomym (Net Promoter Score):&#10;- 0: 1%&#10;- 1: 0,4%&#10;- 2: 0,3%&#10;- 3: 0,4%&#10;- 4: 0,7%&#10;- 5: 2,4%&#10;- 6: 2,9%&#10;- 7: 6,4%&#10;- 8: 13,6%&#10;- 9: 26,8%&#10;- 10: 45%&#10;&#10;Przy ocenie 0-6 krytycy, przy ocenie 7-8 osoby pasywne, przy ocenie 9-10 promotorzy. &#10;&#10;Wskaźnik NPS dla odwiedzających krajowych wyniósł 68,1, dla odwiedzających zagranicznych wyniósł 49,1 natomiast dla ogółu odwiedzających wyniósł 63,7. &#10;">
            <a:extLst>
              <a:ext uri="{FF2B5EF4-FFF2-40B4-BE49-F238E27FC236}">
                <a16:creationId xmlns:a16="http://schemas.microsoft.com/office/drawing/2014/main" id="{413BDD38-2437-4790-A594-D26E6450F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4F9AD-3DD3-49B7-B62B-AD7A69AAD5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Wskaźnik Net </a:t>
            </a:r>
            <a:r>
              <a:rPr lang="pl-PL" dirty="0" err="1"/>
              <a:t>Fear</a:t>
            </a:r>
            <a:r>
              <a:rPr lang="pl-PL" dirty="0"/>
              <a:t> </a:t>
            </a:r>
            <a:r>
              <a:rPr lang="pl-PL" dirty="0" err="1"/>
              <a:t>Score</a:t>
            </a:r>
            <a:r>
              <a:rPr lang="pl-PL" dirty="0"/>
              <a:t> (NFS) dla Małopolski w 2019 roku</a:t>
            </a:r>
          </a:p>
        </p:txBody>
      </p:sp>
      <p:pic>
        <p:nvPicPr>
          <p:cNvPr id="15362" name="Obraz 1" descr="Wykres przedstawiający wskaźnik Net Fear Score dla Małopolski w 2019 roku&#10;&#10;- Kraj - poziom lęku jeden - 87,2%; poziom lęku dwa - 7,1%; poziom lęku pięć - 5,7%; NFS 81,5%&#10;- Zagranica - poziom lęku jeden - 66%; poziom lęku dwa - 17,5%; poziom lęku pięć - 16,5%; NFS 49,5%&#10;- Ogółem - poziom lęku jeden - 82%; poziom lęku dwa - 9,5%; poziom lęku pięć - 8,5%; NFS 73,5%">
            <a:extLst>
              <a:ext uri="{FF2B5EF4-FFF2-40B4-BE49-F238E27FC236}">
                <a16:creationId xmlns:a16="http://schemas.microsoft.com/office/drawing/2014/main" id="{DAEB2911-F5EF-4ACC-B9F1-5DD12A0A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az 1" descr="Zdjęcie przedstawia turystkę wędrującą po szlaku górskim. Spogląda ona przed siebie. Na pierwszym planie można zobaczyć jeszcze skały. Dziewczyna w rękach trzyma kijki. ">
            <a:extLst>
              <a:ext uri="{FF2B5EF4-FFF2-40B4-BE49-F238E27FC236}">
                <a16:creationId xmlns:a16="http://schemas.microsoft.com/office/drawing/2014/main" id="{414A8DDA-17DF-4211-AA25-39B2A6BEB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598613"/>
            <a:ext cx="38560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5E387-7725-417A-A689-A4442989D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Deklaracja ponownego przyjazdu do Małopolski</a:t>
            </a:r>
          </a:p>
        </p:txBody>
      </p:sp>
      <p:pic>
        <p:nvPicPr>
          <p:cNvPr id="16386" name="Obraz 1" descr="Na slajdzie po lewej stronie można zapoznać się z danymi statystycznymi na temat deklaracji ponownego przyjazdu do Małopolski, która wygląda następująco:&#10;Na pewno tak odwiedzający ogółem 50,8%, odwiedzający krajowi 58,2%, odwiedzający zagraniczni 27,7%. Raczej tak odwiedzający ogółem 32,6% odwiedzający krajowi 30,5%, odwiedzający zagraniczni 38,9%. Nie wie odwiedzający ogółem 14,4%, odwiedzający krajowi 10,3%, odwiedzający zagraniczni 27,3%. Raczej nie odwiedzający ogółem 1,9%, odwiedzający krajowi 0,8%, odwiedzający zagraniczni 5,5%. Na pewno nie odwiedzający ogółem 0,3%, odwiedzający krajowi 0,2%, odwiedzający zagraniczni 0,6%.  ">
            <a:extLst>
              <a:ext uri="{FF2B5EF4-FFF2-40B4-BE49-F238E27FC236}">
                <a16:creationId xmlns:a16="http://schemas.microsoft.com/office/drawing/2014/main" id="{3792CA79-1A70-4B51-9899-0F36D270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az 1" descr="Zdjęcie przedstawia turystów odpoczywających na ławce. Są to dwie starsze osoby. W tle widać fragment kościoła. Prawdopodobnie jest to miejscowość uzdrowiskowa.  &#10;">
            <a:extLst>
              <a:ext uri="{FF2B5EF4-FFF2-40B4-BE49-F238E27FC236}">
                <a16:creationId xmlns:a16="http://schemas.microsoft.com/office/drawing/2014/main" id="{78FF92C9-1D53-448E-A3A5-72FE1BA28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873125"/>
            <a:ext cx="4359275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3602F-2A4B-446A-BA36-9D09AB435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Strona końcowa</a:t>
            </a:r>
          </a:p>
        </p:txBody>
      </p:sp>
      <p:pic>
        <p:nvPicPr>
          <p:cNvPr id="17410" name="Obraz 1" descr="Badania zrealizowane przez Małopolską Organizację Turystyczną dla Urzędu Marszałkowskiego Województwa Małopolskiego, Departamentu Turystyki i Sportu. &#10;&#10;Koncepcja badawcza, metodyka badań, analiza, opracowanie wyników:&#10;- dr Krzysztof Borkowski PhDr - red. nauk. kierownik projektu&#10;- prof. dr hab. Tadeusz Grabiński&#10;- prof. UEK dr hab. Renata Seweryn&#10;- dr hab. Lucyna Rotter&#10;- mgr Leszek Mazanek&#10;- dr Ewa Grabińska&#10;- dr Bożena Alejziak&#10;&#10;Koordynator z ramienia MOT:&#10;Katarzyna Halz&#10;&#10;Opracowanie graficzne:&#10;Kinga Synowska&#10;&#10;Zdjęcia: archiwum MOT&#10;&#10;Logo Małopolski, Małopolskiego Systemu Informacji Turystycznej oraz logo MOT&#10;&#10;Projekt sfinansowano z budżetu Województwa Małopolskiego">
            <a:extLst>
              <a:ext uri="{FF2B5EF4-FFF2-40B4-BE49-F238E27FC236}">
                <a16:creationId xmlns:a16="http://schemas.microsoft.com/office/drawing/2014/main" id="{A7150364-FFA8-45FF-9FAA-BDE872371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BF9C00-5FB0-4766-AC21-17FB10132A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Rozmiary ruchu turystycznego w Małopolsce w 2019 roku oraz Szacunkowa liczba gości odwiedzających Małopolskę w latach 2009-2019</a:t>
            </a:r>
          </a:p>
        </p:txBody>
      </p:sp>
      <p:pic>
        <p:nvPicPr>
          <p:cNvPr id="3074" name="Obraz 1" descr="Z lewej strony znajduje się wykres kołowy przedstawiający rozmiary ruchu turystycznego w 2019 roku. Odwiedzający Małopolskę ogółem 17 860 000 osób (w tym Kraków 14 050 000). Turyści krajowi 10 380 000 osób (w tym Kraków 7 100 000). Turyści zagraniczni 3 480 000 osób (w tym Kraków 3 050 000). Odwiedzający jednodniowi krajowi 3 700 000 osób. Odwiedzający jednodniowi zagraniczni 300 000 osób.  &#10;&#10;Z prawej strony znajduje się wykres przedstawiający szacunkową liczbę gości odwiedzających Małopolskę w latach 2009-2019. W 2019 roku nastąpił wzrost odwiedzających ogółem o 6,4%, odwiedzających krajowych o 6% oraz odwiedzających zagranicznych o 8%. &#10;">
            <a:extLst>
              <a:ext uri="{FF2B5EF4-FFF2-40B4-BE49-F238E27FC236}">
                <a16:creationId xmlns:a16="http://schemas.microsoft.com/office/drawing/2014/main" id="{EE525001-8D36-4E5B-9D6B-9C4BEBA3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5D0DE-3A2B-4AF5-95E1-9A1918D095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Struktura przyjazdów cudzoziemców do Małopolski w 2019 roku według wybranych państw</a:t>
            </a:r>
          </a:p>
        </p:txBody>
      </p:sp>
      <p:pic>
        <p:nvPicPr>
          <p:cNvPr id="4098" name="Obraz 1" descr="Struktura przyjazdów cudzoziemców do Małopolski w 2019 roku według wybranych państw prezentuje się następująco:&#10;&#10;Wielka Brytania 18,2%&#10;Niemcy 13,4%&#10;Włochy 8,2%&#10;Francja 7,3%&#10;Hiszpania 7,1%&#10;Ukraina 5,5%&#10;USA 4,3%&#10;Słowacja 4,2%&#10;Belgia 3,5%&#10;Węgry 2,6%&#10;Czechy 2,6%&#10;Holandia 2,5%&#10;Irlandia 2,3%&#10;Szwecja 1,6%&#10;Rosja 1,5%&#10;Szwajcaria 1,4%&#10;Austria 1,4%&#10;Dania 0,9%&#10;Portugalia 0,9%&#10;Kanada 0,9%&#10;Finlandia 0,7%&#10;Australia 0,7%&#10;Norwegia 0,6%&#10;Chiny 0,5%&#10;Białoruś 0,5%&#10;">
            <a:extLst>
              <a:ext uri="{FF2B5EF4-FFF2-40B4-BE49-F238E27FC236}">
                <a16:creationId xmlns:a16="http://schemas.microsoft.com/office/drawing/2014/main" id="{BBC5F669-770F-4A70-B384-665937F45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F0AC4-CB0B-4236-96BB-9669D0F088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Struktura przyjazdów Polaków do Małopolski z miejsca zamieszkania, według województw w 2019 roku </a:t>
            </a:r>
          </a:p>
        </p:txBody>
      </p:sp>
      <p:pic>
        <p:nvPicPr>
          <p:cNvPr id="5122" name="Obraz 1" descr="Struktura przyjazdów Polaków do Małopolski z miejsca zamieszkania, według województw w 2019 roku wygląda następująco:&#10;&#10;Małopolskie 40,4%&#10;Śląskie 12,7%&#10;Podkarpackie 10,8%&#10;Mazowieckie 10,7%&#10;Wielkopolskie 4,2%&#10;Łódzkie 3,3%&#10;Dolnośląskie 3,2%&#10;Świętokrzyskie 3,2%&#10;Pomorskie 3,2%&#10;Lubelskie 1,9%&#10;Kujawsko-Pomorskie 1,7%&#10;Warmińsko-Mazurskie 1,4%&#10;Zachodniopomorskie 1,2%&#10;Opolskie 0,9%&#10;Podlaskie 0,7%&#10;Lubuskie 0,5%&#10;&#10;&#10;">
            <a:extLst>
              <a:ext uri="{FF2B5EF4-FFF2-40B4-BE49-F238E27FC236}">
                <a16:creationId xmlns:a16="http://schemas.microsoft.com/office/drawing/2014/main" id="{4332066E-46EC-4F04-B663-DC7D1FEC2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az 3" descr="Zdjęcie przedstawia fragment Doliny Pięciu Stawów w Tatrach. Na pierwszym planie można zobaczyć znak ze strzałkami szlaków. ">
            <a:extLst>
              <a:ext uri="{FF2B5EF4-FFF2-40B4-BE49-F238E27FC236}">
                <a16:creationId xmlns:a16="http://schemas.microsoft.com/office/drawing/2014/main" id="{148304A3-B21C-48EA-B816-3A4145A67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655763"/>
            <a:ext cx="3976687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A6D59-4BE6-4028-A170-F8A5B6A21C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Istotne cele przyjazdu odwiedzających Małopolskę w 2019 roku</a:t>
            </a:r>
          </a:p>
        </p:txBody>
      </p:sp>
      <p:pic>
        <p:nvPicPr>
          <p:cNvPr id="6146" name="Obraz 1" descr="Istotne cele przyjazdu do Małopolski w 2019 roku wskazane przez odwiedzających wyglądają następująco:&#10;- wypoczynek - ogółem 26,7%; odwiedzający krajowi 27,3%; odwiedzający zagraniczni 24,7%&#10;- zwiedzanie zabytków - ogółem 18,7%; odwiedzający krajowi 14,7%; odwiedzający zagraniczni 32,1%&#10;- turystyka aktywna - ogółem 17,8%; odwiedzający krajowi 20%; odwiedzający zagraniczni 10,2%&#10;- cel zdrowotny - ogółem 6,2%; odwiedzający krajowi 7,6%; odwiedzający zagraniczni 1,4%&#10;- odwiedziny krewnych - ogółem 4,6%; odwiedzający krajowi 4,6%; odwiedzający zagraniczni 4,4%&#10;- cel religijny - ogółem 4,6%; odwiedzający krajowi 5,4%; odwiedzający zagraniczni 2%&#10;- biznes - ogółem 3,9%; odwiedzający krajowi 1,5%; odwiedzający zagraniczni 3,9%&#10;- odwiedziny znajomych - ogółem 3,8%; odwiedzający krajowi 3,2%; odwiedzający zagraniczni 2,3%&#10;- rozrywka - ogółem 2,2%; odwiedzający krajowi 1,8%; odwiedzający zagraniczni 3,8%&#10;- edukacja - ogółem 2,2%; odwiedzający krajowi 1,7%; odwiedzający zagraniczni 4% ">
            <a:extLst>
              <a:ext uri="{FF2B5EF4-FFF2-40B4-BE49-F238E27FC236}">
                <a16:creationId xmlns:a16="http://schemas.microsoft.com/office/drawing/2014/main" id="{86C05EC5-E1F9-46B6-A68C-E89D3F40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61F84-AA33-48F2-AFD0-C722584FE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Środki transportu wykorzystywane podczas przyjazdu do Małopolski w 2019 roku</a:t>
            </a:r>
          </a:p>
        </p:txBody>
      </p:sp>
      <p:pic>
        <p:nvPicPr>
          <p:cNvPr id="7170" name="Obraz 1" descr="Środki transportu wykorzystywane podczas podróży do Małopolski w 2019 roku prezentują się następująco:&#10;- samochód - odwiedzający krajowi 73,7%; odwiedzający zagraniczni 29,4%; ogółem 63,4%&#10;- samolot - odwiedzający krajowi 1,5%; odwiedzający zagraniczni 55,2%; ogółem 14%&#10;- pociąg - odwiedzający krajowi 9,1%; odwiedzający zagraniczni 4,1%; ogółem 7,9%&#10;- autokar turystyczny - odwiedzający krajowi 7,1%; odwiedzający zagraniczni 6,3%; ogółem 6,9%&#10;- autobus regularny - odwiedzający krajowi 6,2%; odwiedzający zagraniczni 3,6%; ogółem 5,6%">
            <a:extLst>
              <a:ext uri="{FF2B5EF4-FFF2-40B4-BE49-F238E27FC236}">
                <a16:creationId xmlns:a16="http://schemas.microsoft.com/office/drawing/2014/main" id="{B6244E1F-EB71-4449-AD1F-BC2EE081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A7DD89-3C48-4BB0-9901-A2A8762B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Miejsce zakwaterowania turystów podczas pobytu w Małopolsce w 2019 roku oraz Struktura procentowa turystów nocujących w Małopolsce w 2019 roku w hotelach według kategorii</a:t>
            </a:r>
          </a:p>
        </p:txBody>
      </p:sp>
      <p:pic>
        <p:nvPicPr>
          <p:cNvPr id="8194" name="Obraz 4" descr="Z prawej strony slajdu można pozyskać informację na temat miejsca zakwaterowania turystów podczas pobytu w Małopolsce w 2019 roku, które wygląda następująco:&#10;- hotel - odwiedzający krajowi 23,1%; odwiedzający zagraniczni 51,2%; ogółem 32,3%&#10;- pensjonat - odwiedzający krajowi 17,2%; odwiedzający zagraniczni 5,3%; ogółem 13,3%&#10;- apartament - odwiedzający krajowi 9,6%; odwiedzający zagraniczni 17%; ogółem 11,6%&#10;- u rodziny - odwiedzający krajowi 11%; odwiedzający zagraniczni 5,6%; ogółem 9,3%&#10;- u znajomych - odwiedzający krajowi 7,5%; odwiedzający zagraniczni 2,5%; ogółem 6%&#10;- agroturystyka - odwiedzający krajowi 6,1%; odwiedzający zagraniczni 1%; ogółem 4,4%&#10;- zakład uzdrowiskowy - odwiedzający krajowi 5,8%; odwiedzający zagraniczni 0,1%; ogółem 4%&#10;- hostel - odwiedzający krajowi 1,5%; odwiedzający zagraniczni 5,5%; ogółem 2,7%&#10;- kemping - odwiedzający krajowi 1,9%; odwiedzający zagraniczni 0,8%; ogółem 1,5%&#10;&#10;Po prawej stronie slajdu można znaleźć informację na temat struktury procentowej turystów nocujących w Małopolsce w 2019 roku w hotelach wg kategorii:&#10;- 5 gwiazdek - 5,9% odwiedzających ogółem&#10;- 4 gwiazdki - 32,7% odwiedzających ogółem&#10;- 3 gwiazdki - 31,6% odwiedzających ogółem&#10;- 2 gwiazdki - 1,4% odwiedzających ogółem&#10;- 1 gwiazdka - 0%&#10;- bez określenia kategorii - 28,4% odwiedzających ogółem">
            <a:extLst>
              <a:ext uri="{FF2B5EF4-FFF2-40B4-BE49-F238E27FC236}">
                <a16:creationId xmlns:a16="http://schemas.microsoft.com/office/drawing/2014/main" id="{6D902D7B-0AC0-4F8E-BD31-FBB68557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324BE-AA2E-41CA-B752-B350B04789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Szacunkowe wpływy Małopolski z turystyki w 2019 roku oraz Średnie kwoty wydatkowane przez odwiedzających Małopolskę w 2019 roku</a:t>
            </a:r>
          </a:p>
        </p:txBody>
      </p:sp>
      <p:pic>
        <p:nvPicPr>
          <p:cNvPr id="9218" name="Obraz 1" descr="Szacunkowe wpływy Małopolski z turystyki w 2019 roku wyniosły 15,2 mld złotych. &#10;&#10;Średnie kwoty wydatkowane przez odwiedzających Małopolskę w 2019 roku:&#10;- 249 zł na osobę dla odwiedzających krajowych i 734 zł na osobę dla odwiedzających zagranicznych przed przyjazdem do Małopolski&#10;- 349 zł na osobę dla odwiedzających krajowych i 872 zł na osobę dla odwiedzających zagranicznych podczas pobytu w Małopolsce">
            <a:extLst>
              <a:ext uri="{FF2B5EF4-FFF2-40B4-BE49-F238E27FC236}">
                <a16:creationId xmlns:a16="http://schemas.microsoft.com/office/drawing/2014/main" id="{3F6D2E29-674F-46EE-AC67-3EED4116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B803D-81A5-4D4D-AE7C-1D21644BA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Średnie kwoty wydatkowane przez odwiedzających Małopolskę w 2019 roku w złotówkach na osobę według wybranych państw</a:t>
            </a:r>
          </a:p>
        </p:txBody>
      </p:sp>
      <p:pic>
        <p:nvPicPr>
          <p:cNvPr id="10242" name="Obraz 1" descr="Średnie kwoty wydatkowane przez odwiedzających Małopolskę w 2019 roku w złotówkach na osobę wg wybranych państw wyglądają następująco:&#10;- Wielka Brytania: 910 złotych przed przyjazdem do Małopolski, 1178 złotych podczas pobytu w Małopolsce,&#10;- Niemcy: 591 złotych przed przyjazdem do Małopolski, 753 złotych podczas pobytu w Małopolsce,&#10;- Włochy: 768 złotych przed przyjazdem do Małopolski, 746 złotych podczas pobytu w Małopolsce,&#10;- Francja: 815 złotych przed przyjazdem do Małopolski, 901 złotych podczas pobytu w Małopolsce&#10;- Hiszpania: 750 złotych przed przyjazdem do Małopolski, 779 złotych podczas pobytu w Małopolsce,&#10;- Ukraina: 490 złotych przed przyjazdem do Małopolski, 617 złotych podczas pobytu w Małopolsce,&#10;- Słowacja: 490 złotych przed przyjazdem do Małopolski, 652 złotych podczas pobytu w Małopolsce,&#10;- Stany Zjednoczone: 729 złotych przed przyjazdem do Małopolski, 855 złotych podczas pobytu w Małopolsce,&#10;- Belgia: 596 złotych przed przyjazdem do Małopolski, 734 złotych podczas pobytu w Małopolsce,&#10;- Węgry: 670 złotych przed przyjazdem do Małopolski, 397 złotych podczas pobytu w Małopolsce,&#10;- Czechy: 918 złotych przed przyjazdem do Małopolski, 758 złotych podczas pobytu w Małopolsce,&#10;- Holandia: 544 złotych przed przyjazdem do Małopolski, 1095 złotych  podczas pobytu w Małopolsce,&#10;- Irlandia 1184 złotych przed  przyjazdem do Małopolski, 1147 złotych podczas pobytu w Małopolsce,&#10;- Szwecja 810 złotych przed przyjazdem do Małopolski, 1057 złotych podczas pobytu w Małopolsce.">
            <a:extLst>
              <a:ext uri="{FF2B5EF4-FFF2-40B4-BE49-F238E27FC236}">
                <a16:creationId xmlns:a16="http://schemas.microsoft.com/office/drawing/2014/main" id="{DE5F0CC0-6CD3-4C69-9C20-C799EB67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az 3" descr="Zdjęcie przedstawia spływ Przełomem Dunajca łodziami flisackimi. Na rzece Dunajec można zobaczyć 4 łodzie z turystami. Jest idealna, słoneczna pogoda. Z szaty roślinnej można wywnioskować, że spływ odbywa się już w jesieni, gdyż drzewa przybrały barwę żółtawo-pomarańczowo-brązową. ">
            <a:extLst>
              <a:ext uri="{FF2B5EF4-FFF2-40B4-BE49-F238E27FC236}">
                <a16:creationId xmlns:a16="http://schemas.microsoft.com/office/drawing/2014/main" id="{744F5093-C2AC-4AEF-AF1D-6056E1E1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749300"/>
            <a:ext cx="4449763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200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Strona tytułowa</vt:lpstr>
      <vt:lpstr>Rozmiary ruchu turystycznego w Małopolsce w 2019 roku oraz Szacunkowa liczba gości odwiedzających Małopolskę w latach 2009-2019</vt:lpstr>
      <vt:lpstr>Struktura przyjazdów cudzoziemców do Małopolski w 2019 roku według wybranych państw</vt:lpstr>
      <vt:lpstr>Struktura przyjazdów Polaków do Małopolski z miejsca zamieszkania, według województw w 2019 roku </vt:lpstr>
      <vt:lpstr>Istotne cele przyjazdu odwiedzających Małopolskę w 2019 roku</vt:lpstr>
      <vt:lpstr>Środki transportu wykorzystywane podczas przyjazdu do Małopolski w 2019 roku</vt:lpstr>
      <vt:lpstr>Miejsce zakwaterowania turystów podczas pobytu w Małopolsce w 2019 roku oraz Struktura procentowa turystów nocujących w Małopolsce w 2019 roku w hotelach według kategorii</vt:lpstr>
      <vt:lpstr>Szacunkowe wpływy Małopolski z turystyki w 2019 roku oraz Średnie kwoty wydatkowane przez odwiedzających Małopolskę w 2019 roku</vt:lpstr>
      <vt:lpstr>Średnie kwoty wydatkowane przez odwiedzających Małopolskę w 2019 roku w złotówkach na osobę według wybranych państw</vt:lpstr>
      <vt:lpstr>Ocena wysokości cen w stosunku do jakości świadczonych usług dokonana przez turystów odwiedzających Małopolskę w 2019 roku</vt:lpstr>
      <vt:lpstr>Długość pobytu odwiedzających Małopolskę w 2019 roku</vt:lpstr>
      <vt:lpstr>Najczęściej odwiedzane miejsca w Małopolsce w 2019 roku wskazane przez ogół odwiedzających</vt:lpstr>
      <vt:lpstr>Średnie oceny oferty turystycznej Małopolski w opinii odwiedzających oraz Rekomendacja Małopolski znajomym: Net Promoter Score (NPS), jak też Wskaźnik NPS dla odwiedzających</vt:lpstr>
      <vt:lpstr>Wskaźnik Net Fear Score (NFS) dla Małopolski w 2019 roku</vt:lpstr>
      <vt:lpstr>Deklaracja ponownego przyjazdu do Małopolski</vt:lpstr>
      <vt:lpstr>Strona końcowa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MOT_Kamper</dc:creator>
  <cp:lastModifiedBy>Paweł Mierniczak</cp:lastModifiedBy>
  <cp:revision>42</cp:revision>
  <dcterms:created xsi:type="dcterms:W3CDTF">2020-01-20T14:14:20Z</dcterms:created>
  <dcterms:modified xsi:type="dcterms:W3CDTF">2020-04-09T21:06:31Z</dcterms:modified>
</cp:coreProperties>
</file>