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63" r:id="rId3"/>
  </p:sldMasterIdLst>
  <p:notesMasterIdLst>
    <p:notesMasterId r:id="rId27"/>
  </p:notesMasterIdLst>
  <p:sldIdLst>
    <p:sldId id="256" r:id="rId4"/>
    <p:sldId id="259" r:id="rId5"/>
    <p:sldId id="269" r:id="rId6"/>
    <p:sldId id="270" r:id="rId7"/>
    <p:sldId id="272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6"/>
    <a:srgbClr val="6CB333"/>
    <a:srgbClr val="FAC81A"/>
    <a:srgbClr val="FFD600"/>
    <a:srgbClr val="CC006A"/>
    <a:srgbClr val="DA518D"/>
    <a:srgbClr val="F2B01E"/>
    <a:srgbClr val="68B133"/>
    <a:srgbClr val="009FD5"/>
    <a:srgbClr val="F99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75" autoAdjust="0"/>
  </p:normalViewPr>
  <p:slideViewPr>
    <p:cSldViewPr snapToGrid="0" snapToObjects="1">
      <p:cViewPr varScale="1">
        <p:scale>
          <a:sx n="52" d="100"/>
          <a:sy n="52" d="100"/>
        </p:scale>
        <p:origin x="1206" y="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WONA\Desktop\IWONA\Ma&#322;opolska_2017\Wykresy_komplet.2017.aa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nowy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nowy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nowy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a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aa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WONA\Desktop\IWONA\Ma&#322;opolska_2017\Wykresy_komplet.2017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40257214122586E-2"/>
          <c:y val="6.0441318352992435E-2"/>
          <c:w val="0.90978691826204339"/>
          <c:h val="0.75416388292372549"/>
        </c:manualLayout>
      </c:layout>
      <c:lineChart>
        <c:grouping val="standard"/>
        <c:varyColors val="0"/>
        <c:ser>
          <c:idx val="0"/>
          <c:order val="0"/>
          <c:tx>
            <c:strRef>
              <c:f>szacunki!$B$27</c:f>
              <c:strCache>
                <c:ptCount val="1"/>
                <c:pt idx="0">
                  <c:v>ogółem</c:v>
                </c:pt>
              </c:strCache>
            </c:strRef>
          </c:tx>
          <c:spPr>
            <a:ln>
              <a:solidFill>
                <a:srgbClr val="CC006A"/>
              </a:solidFill>
            </a:ln>
          </c:spPr>
          <c:marker>
            <c:spPr>
              <a:solidFill>
                <a:srgbClr val="DA518D"/>
              </a:solidFill>
              <a:ln>
                <a:solidFill>
                  <a:srgbClr val="CC006A"/>
                </a:solidFill>
              </a:ln>
            </c:spPr>
          </c:marker>
          <c:dLbls>
            <c:dLbl>
              <c:idx val="0"/>
              <c:layout>
                <c:manualLayout>
                  <c:x val="-2.7463944325474488E-2"/>
                  <c:y val="-4.5331800222161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018473571502145E-2"/>
                  <c:y val="-5.7420280281404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127532063557436E-2"/>
                  <c:y val="-5.439816026659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573002817529804E-2"/>
                  <c:y val="-7.5553000370269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354885833419169E-2"/>
                  <c:y val="-4.835392023697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3127532063557464E-2"/>
                  <c:y val="-4.5331800222161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136768849308533E-2"/>
                  <c:y val="-4.5331800222161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018473571502145E-2"/>
                  <c:y val="-4.5331800222161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018473571502145E-2"/>
                  <c:y val="-3.9287560192539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127532063557464E-2"/>
                  <c:y val="-5.1376040251783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018473571502145E-2"/>
                  <c:y val="-3.6265440177729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758223960328088E-2"/>
                  <c:y val="-5.7420280281404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7582239603280769E-2"/>
                  <c:y val="-4.835392023697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7700648697681959E-2"/>
                  <c:y val="-5.7420280281404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9.0663600444323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szacunki!$A$28:$A$42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szacunki!$B$28:$B$42</c:f>
              <c:numCache>
                <c:formatCode>0.0</c:formatCode>
                <c:ptCount val="15"/>
                <c:pt idx="0">
                  <c:v>8</c:v>
                </c:pt>
                <c:pt idx="1">
                  <c:v>9.1</c:v>
                </c:pt>
                <c:pt idx="2">
                  <c:v>9.6</c:v>
                </c:pt>
                <c:pt idx="3">
                  <c:v>10.3</c:v>
                </c:pt>
                <c:pt idx="4">
                  <c:v>13.2</c:v>
                </c:pt>
                <c:pt idx="5">
                  <c:v>12.454000000000001</c:v>
                </c:pt>
                <c:pt idx="6">
                  <c:v>10.92</c:v>
                </c:pt>
                <c:pt idx="7">
                  <c:v>11.4</c:v>
                </c:pt>
                <c:pt idx="8">
                  <c:v>11.87</c:v>
                </c:pt>
                <c:pt idx="9">
                  <c:v>12.13</c:v>
                </c:pt>
                <c:pt idx="10">
                  <c:v>12.63</c:v>
                </c:pt>
                <c:pt idx="11">
                  <c:v>13.12</c:v>
                </c:pt>
                <c:pt idx="12">
                  <c:v>13.94</c:v>
                </c:pt>
                <c:pt idx="13" formatCode="General">
                  <c:v>14.9</c:v>
                </c:pt>
                <c:pt idx="14">
                  <c:v>15.9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szacunki!$C$27</c:f>
              <c:strCache>
                <c:ptCount val="1"/>
                <c:pt idx="0">
                  <c:v>odwiedzający krajowi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2.168206130958512E-2"/>
                  <c:y val="5.006587615283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79111980164044E-2"/>
                  <c:y val="2.898550724637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1847357150212E-2"/>
                  <c:y val="3.425559947299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79111980164044E-2"/>
                  <c:y val="4.4795783926218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68206130958512E-2"/>
                  <c:y val="5.5335968379446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018473571502145E-2"/>
                  <c:y val="3.689064558629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68206130958512E-2"/>
                  <c:y val="3.952569169960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168206130958512E-2"/>
                  <c:y val="3.425559947299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879111980164044E-2"/>
                  <c:y val="4.7430830039525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345649047668096E-2"/>
                  <c:y val="4.7430830039525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7345649047668096E-2"/>
                  <c:y val="5.5335968379446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463944325474488E-2"/>
                  <c:y val="3.952569169960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4454707539723308E-2"/>
                  <c:y val="4.2160737812911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345649047668204E-2"/>
                  <c:y val="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5.006587615283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szacunki!$A$28:$A$42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szacunki!$C$28:$C$42</c:f>
              <c:numCache>
                <c:formatCode>0.0</c:formatCode>
                <c:ptCount val="15"/>
                <c:pt idx="0">
                  <c:v>6.9</c:v>
                </c:pt>
                <c:pt idx="1">
                  <c:v>7.1</c:v>
                </c:pt>
                <c:pt idx="2">
                  <c:v>7.2</c:v>
                </c:pt>
                <c:pt idx="3">
                  <c:v>7.4</c:v>
                </c:pt>
                <c:pt idx="4">
                  <c:v>9.9350000000000005</c:v>
                </c:pt>
                <c:pt idx="5">
                  <c:v>9.7569999999999997</c:v>
                </c:pt>
                <c:pt idx="6">
                  <c:v>8.59</c:v>
                </c:pt>
                <c:pt idx="7">
                  <c:v>8.9</c:v>
                </c:pt>
                <c:pt idx="8">
                  <c:v>9.3000000000000007</c:v>
                </c:pt>
                <c:pt idx="9">
                  <c:v>9.51</c:v>
                </c:pt>
                <c:pt idx="10">
                  <c:v>9.91</c:v>
                </c:pt>
                <c:pt idx="11">
                  <c:v>10.3</c:v>
                </c:pt>
                <c:pt idx="12">
                  <c:v>11</c:v>
                </c:pt>
                <c:pt idx="13" formatCode="General">
                  <c:v>11.7</c:v>
                </c:pt>
                <c:pt idx="14">
                  <c:v>12.6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szacunki!$D$27</c:f>
              <c:strCache>
                <c:ptCount val="1"/>
                <c:pt idx="0">
                  <c:v>odwiedzający zagraniczni</c:v>
                </c:pt>
              </c:strCache>
            </c:strRef>
          </c:tx>
          <c:spPr>
            <a:ln>
              <a:solidFill>
                <a:srgbClr val="6CB333"/>
              </a:solidFill>
            </a:ln>
          </c:spPr>
          <c:marker>
            <c:spPr>
              <a:solidFill>
                <a:srgbClr val="68B133"/>
              </a:solidFill>
              <a:ln>
                <a:solidFill>
                  <a:srgbClr val="6CB333"/>
                </a:solidFill>
              </a:ln>
            </c:spPr>
          </c:marker>
          <c:dLbls>
            <c:dLbl>
              <c:idx val="0"/>
              <c:layout>
                <c:manualLayout>
                  <c:x val="-3.1800356587391512E-2"/>
                  <c:y val="-3.9525691699604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800356587391512E-2"/>
                  <c:y val="-2.371541501976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800356587391485E-2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127532063557464E-2"/>
                  <c:y val="-2.371541501976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018473571502145E-2"/>
                  <c:y val="-2.6350461133069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463944325474488E-2"/>
                  <c:y val="-3.425559947299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463944325474488E-2"/>
                  <c:y val="-3.162055335968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018473571502145E-2"/>
                  <c:y val="-3.425559947299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3127532063557464E-2"/>
                  <c:y val="-2.6350461133069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7463944325474488E-2"/>
                  <c:y val="-4.2160737812911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354885833419169E-2"/>
                  <c:y val="-4.2160737812911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0354885833419169E-2"/>
                  <c:y val="-2.6350461133069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7463944325474381E-2"/>
                  <c:y val="-3.162055335968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34576286426279E-2"/>
                  <c:y val="-4.2160737812911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345649047668096E-2"/>
                  <c:y val="-3.425559947299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szacunki!$A$28:$A$42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szacunki!$D$28:$D$42</c:f>
              <c:numCache>
                <c:formatCode>0.0</c:formatCode>
                <c:ptCount val="15"/>
                <c:pt idx="0">
                  <c:v>1.1000000000000001</c:v>
                </c:pt>
                <c:pt idx="1">
                  <c:v>2</c:v>
                </c:pt>
                <c:pt idx="2">
                  <c:v>2.4</c:v>
                </c:pt>
                <c:pt idx="3">
                  <c:v>2.9</c:v>
                </c:pt>
                <c:pt idx="4">
                  <c:v>3.266</c:v>
                </c:pt>
                <c:pt idx="5">
                  <c:v>2.6960000000000002</c:v>
                </c:pt>
                <c:pt idx="6">
                  <c:v>2.33</c:v>
                </c:pt>
                <c:pt idx="7">
                  <c:v>2.5</c:v>
                </c:pt>
                <c:pt idx="8">
                  <c:v>2.57</c:v>
                </c:pt>
                <c:pt idx="9">
                  <c:v>2.62</c:v>
                </c:pt>
                <c:pt idx="10">
                  <c:v>2.72</c:v>
                </c:pt>
                <c:pt idx="11">
                  <c:v>2.82</c:v>
                </c:pt>
                <c:pt idx="12">
                  <c:v>2.89</c:v>
                </c:pt>
                <c:pt idx="13" formatCode="General">
                  <c:v>3.2</c:v>
                </c:pt>
                <c:pt idx="14">
                  <c:v>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460512"/>
        <c:axId val="288458944"/>
      </c:lineChart>
      <c:catAx>
        <c:axId val="28846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88458944"/>
        <c:crosses val="autoZero"/>
        <c:auto val="1"/>
        <c:lblAlgn val="ctr"/>
        <c:lblOffset val="100"/>
        <c:noMultiLvlLbl val="0"/>
      </c:catAx>
      <c:valAx>
        <c:axId val="288458944"/>
        <c:scaling>
          <c:orientation val="minMax"/>
          <c:max val="16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288460512"/>
        <c:crosses val="autoZero"/>
        <c:crossBetween val="between"/>
        <c:majorUnit val="4"/>
      </c:valAx>
    </c:plotArea>
    <c:legend>
      <c:legendPos val="b"/>
      <c:layout>
        <c:manualLayout>
          <c:xMode val="edge"/>
          <c:yMode val="edge"/>
          <c:x val="4.8554500791878952E-2"/>
          <c:y val="0.91770624422346736"/>
          <c:w val="0.89999994309170261"/>
          <c:h val="8.229375577653254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AC81A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zadowolenie!$B$9:$B$13</c:f>
              <c:strCache>
                <c:ptCount val="5"/>
                <c:pt idx="0">
                  <c:v>bardzo niski</c:v>
                </c:pt>
                <c:pt idx="1">
                  <c:v>niski</c:v>
                </c:pt>
                <c:pt idx="2">
                  <c:v>ani wysoki,ani niski</c:v>
                </c:pt>
                <c:pt idx="3">
                  <c:v>wysoki</c:v>
                </c:pt>
                <c:pt idx="4">
                  <c:v>bardzo wysoki</c:v>
                </c:pt>
              </c:strCache>
            </c:strRef>
          </c:cat>
          <c:val>
            <c:numRef>
              <c:f>zadowolenie!$C$9:$C$13</c:f>
              <c:numCache>
                <c:formatCode>0.0%</c:formatCode>
                <c:ptCount val="5"/>
                <c:pt idx="0">
                  <c:v>2E-3</c:v>
                </c:pt>
                <c:pt idx="1">
                  <c:v>7.0000000000000001E-3</c:v>
                </c:pt>
                <c:pt idx="2">
                  <c:v>0.106</c:v>
                </c:pt>
                <c:pt idx="3">
                  <c:v>0.45900000000000002</c:v>
                </c:pt>
                <c:pt idx="4">
                  <c:v>0.42599999999999999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4191248"/>
        <c:axId val="404191640"/>
      </c:barChart>
      <c:catAx>
        <c:axId val="40419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4191640"/>
        <c:crosses val="autoZero"/>
        <c:auto val="1"/>
        <c:lblAlgn val="ctr"/>
        <c:lblOffset val="100"/>
        <c:noMultiLvlLbl val="0"/>
      </c:catAx>
      <c:valAx>
        <c:axId val="4041916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0419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Roboto Regular"/>
        </a:defRPr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099902248558884"/>
          <c:y val="4.001193428192925E-2"/>
          <c:w val="0.4445738816145946"/>
          <c:h val="0.893764626277418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wiedza_reklama!$C$4</c:f>
              <c:strCache>
                <c:ptCount val="1"/>
                <c:pt idx="0">
                  <c:v>odwiedzający zagraniczni</c:v>
                </c:pt>
              </c:strCache>
            </c:strRef>
          </c:tx>
          <c:spPr>
            <a:solidFill>
              <a:srgbClr val="6CB333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wiedza_reklama!$B$5:$B$14</c:f>
              <c:strCache>
                <c:ptCount val="10"/>
                <c:pt idx="0">
                  <c:v>Inne źródła</c:v>
                </c:pt>
                <c:pt idx="1">
                  <c:v>Radio</c:v>
                </c:pt>
                <c:pt idx="2">
                  <c:v>Prasa</c:v>
                </c:pt>
                <c:pt idx="3">
                  <c:v>Katalogi biur podróży</c:v>
                </c:pt>
                <c:pt idx="4">
                  <c:v>Telewizja</c:v>
                </c:pt>
                <c:pt idx="5">
                  <c:v>Ośrodki Informacji Turystycznej</c:v>
                </c:pt>
                <c:pt idx="6">
                  <c:v>Foldery/ulotki</c:v>
                </c:pt>
                <c:pt idx="7">
                  <c:v>Przewodniki</c:v>
                </c:pt>
                <c:pt idx="8">
                  <c:v>Rodzina/znajomi</c:v>
                </c:pt>
                <c:pt idx="9">
                  <c:v>Internet</c:v>
                </c:pt>
              </c:strCache>
            </c:strRef>
          </c:cat>
          <c:val>
            <c:numRef>
              <c:f>wiedza_reklama!$C$5:$C$14</c:f>
              <c:numCache>
                <c:formatCode>###0.0%</c:formatCode>
                <c:ptCount val="10"/>
                <c:pt idx="0">
                  <c:v>5.8999999999999997E-2</c:v>
                </c:pt>
                <c:pt idx="1">
                  <c:v>1.9E-2</c:v>
                </c:pt>
                <c:pt idx="2">
                  <c:v>2.4E-2</c:v>
                </c:pt>
                <c:pt idx="3">
                  <c:v>3.5000000000000003E-2</c:v>
                </c:pt>
                <c:pt idx="4">
                  <c:v>5.1999999999999998E-2</c:v>
                </c:pt>
                <c:pt idx="5">
                  <c:v>0.06</c:v>
                </c:pt>
                <c:pt idx="6">
                  <c:v>0.14199999999999999</c:v>
                </c:pt>
                <c:pt idx="7">
                  <c:v>0.30199999999999999</c:v>
                </c:pt>
                <c:pt idx="8">
                  <c:v>0.34200000000000003</c:v>
                </c:pt>
                <c:pt idx="9">
                  <c:v>0.68799999999999994</c:v>
                </c:pt>
              </c:numCache>
            </c:numRef>
          </c:val>
        </c:ser>
        <c:ser>
          <c:idx val="1"/>
          <c:order val="1"/>
          <c:tx>
            <c:strRef>
              <c:f>wiedza_reklama!$D$4</c:f>
              <c:strCache>
                <c:ptCount val="1"/>
                <c:pt idx="0">
                  <c:v>odwiedzający krajowi</c:v>
                </c:pt>
              </c:strCache>
            </c:strRef>
          </c:tx>
          <c:spPr>
            <a:solidFill>
              <a:srgbClr val="FAC81A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wiedza_reklama!$B$5:$B$14</c:f>
              <c:strCache>
                <c:ptCount val="10"/>
                <c:pt idx="0">
                  <c:v>Inne źródła</c:v>
                </c:pt>
                <c:pt idx="1">
                  <c:v>Radio</c:v>
                </c:pt>
                <c:pt idx="2">
                  <c:v>Prasa</c:v>
                </c:pt>
                <c:pt idx="3">
                  <c:v>Katalogi biur podróży</c:v>
                </c:pt>
                <c:pt idx="4">
                  <c:v>Telewizja</c:v>
                </c:pt>
                <c:pt idx="5">
                  <c:v>Ośrodki Informacji Turystycznej</c:v>
                </c:pt>
                <c:pt idx="6">
                  <c:v>Foldery/ulotki</c:v>
                </c:pt>
                <c:pt idx="7">
                  <c:v>Przewodniki</c:v>
                </c:pt>
                <c:pt idx="8">
                  <c:v>Rodzina/znajomi</c:v>
                </c:pt>
                <c:pt idx="9">
                  <c:v>Internet</c:v>
                </c:pt>
              </c:strCache>
            </c:strRef>
          </c:cat>
          <c:val>
            <c:numRef>
              <c:f>wiedza_reklama!$D$5:$D$14</c:f>
              <c:numCache>
                <c:formatCode>###0.0%</c:formatCode>
                <c:ptCount val="10"/>
                <c:pt idx="0">
                  <c:v>1.4E-2</c:v>
                </c:pt>
                <c:pt idx="1">
                  <c:v>6.8000000000000005E-2</c:v>
                </c:pt>
                <c:pt idx="2">
                  <c:v>8.1000000000000003E-2</c:v>
                </c:pt>
                <c:pt idx="3">
                  <c:v>3.2000000000000001E-2</c:v>
                </c:pt>
                <c:pt idx="4">
                  <c:v>0.161</c:v>
                </c:pt>
                <c:pt idx="5">
                  <c:v>3.1E-2</c:v>
                </c:pt>
                <c:pt idx="6">
                  <c:v>0.20399999999999999</c:v>
                </c:pt>
                <c:pt idx="7">
                  <c:v>0.249</c:v>
                </c:pt>
                <c:pt idx="8">
                  <c:v>0.34899999999999998</c:v>
                </c:pt>
                <c:pt idx="9">
                  <c:v>0.70699999999999996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187328"/>
        <c:axId val="404857656"/>
      </c:barChart>
      <c:catAx>
        <c:axId val="404187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404857656"/>
        <c:crosses val="autoZero"/>
        <c:auto val="1"/>
        <c:lblAlgn val="ctr"/>
        <c:lblOffset val="100"/>
        <c:noMultiLvlLbl val="0"/>
      </c:catAx>
      <c:valAx>
        <c:axId val="404857656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404187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929870579297923"/>
          <c:y val="0.50659257936242696"/>
          <c:w val="0.317111999851098"/>
          <c:h val="0.25677600007138024"/>
        </c:manualLayout>
      </c:layout>
      <c:overlay val="0"/>
      <c:txPr>
        <a:bodyPr/>
        <a:lstStyle/>
        <a:p>
          <a:pPr>
            <a:defRPr sz="2200"/>
          </a:pPr>
          <a:endParaRPr lang="pl-PL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>
          <a:latin typeface="Roboto Regular"/>
        </a:defRPr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181201643871467"/>
          <c:y val="2.395969557294458E-2"/>
          <c:w val="0.45678500033744934"/>
          <c:h val="0.952080608854110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wiedza_reklama!$C$53</c:f>
              <c:strCache>
                <c:ptCount val="1"/>
                <c:pt idx="0">
                  <c:v>odwiedzający krajowi</c:v>
                </c:pt>
              </c:strCache>
            </c:strRef>
          </c:tx>
          <c:spPr>
            <a:solidFill>
              <a:srgbClr val="FAC81A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wiedza_reklama!$B$54:$B$61</c:f>
              <c:strCache>
                <c:ptCount val="8"/>
                <c:pt idx="0">
                  <c:v>Reklama w Internecie</c:v>
                </c:pt>
                <c:pt idx="1">
                  <c:v>Reklama telewizyjna</c:v>
                </c:pt>
                <c:pt idx="2">
                  <c:v>Billbordy</c:v>
                </c:pt>
                <c:pt idx="3">
                  <c:v>Foldery/ulotki</c:v>
                </c:pt>
                <c:pt idx="4">
                  <c:v>Reklama w prasie</c:v>
                </c:pt>
                <c:pt idx="5">
                  <c:v>Banery/plakaty</c:v>
                </c:pt>
                <c:pt idx="6">
                  <c:v>Reklama podczas imprez/targów</c:v>
                </c:pt>
                <c:pt idx="7">
                  <c:v>Inne media/formy reklamy</c:v>
                </c:pt>
              </c:strCache>
            </c:strRef>
          </c:cat>
          <c:val>
            <c:numRef>
              <c:f>wiedza_reklama!$C$54:$C$61</c:f>
              <c:numCache>
                <c:formatCode>###0.0%</c:formatCode>
                <c:ptCount val="8"/>
                <c:pt idx="0">
                  <c:v>0.52800000000000002</c:v>
                </c:pt>
                <c:pt idx="1">
                  <c:v>0.40600000000000003</c:v>
                </c:pt>
                <c:pt idx="2">
                  <c:v>0.27600000000000002</c:v>
                </c:pt>
                <c:pt idx="3">
                  <c:v>0.23100000000000001</c:v>
                </c:pt>
                <c:pt idx="4">
                  <c:v>0.151</c:v>
                </c:pt>
                <c:pt idx="5">
                  <c:v>0.15</c:v>
                </c:pt>
                <c:pt idx="6">
                  <c:v>0.127</c:v>
                </c:pt>
                <c:pt idx="7">
                  <c:v>1.4E-2</c:v>
                </c:pt>
              </c:numCache>
            </c:numRef>
          </c:val>
        </c:ser>
        <c:ser>
          <c:idx val="1"/>
          <c:order val="1"/>
          <c:tx>
            <c:strRef>
              <c:f>wiedza_reklama!$D$53</c:f>
              <c:strCache>
                <c:ptCount val="1"/>
                <c:pt idx="0">
                  <c:v>odwiedzający zagraniczni</c:v>
                </c:pt>
              </c:strCache>
            </c:strRef>
          </c:tx>
          <c:spPr>
            <a:solidFill>
              <a:srgbClr val="6CB333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wiedza_reklama!$B$54:$B$61</c:f>
              <c:strCache>
                <c:ptCount val="8"/>
                <c:pt idx="0">
                  <c:v>Reklama w Internecie</c:v>
                </c:pt>
                <c:pt idx="1">
                  <c:v>Reklama telewizyjna</c:v>
                </c:pt>
                <c:pt idx="2">
                  <c:v>Billbordy</c:v>
                </c:pt>
                <c:pt idx="3">
                  <c:v>Foldery/ulotki</c:v>
                </c:pt>
                <c:pt idx="4">
                  <c:v>Reklama w prasie</c:v>
                </c:pt>
                <c:pt idx="5">
                  <c:v>Banery/plakaty</c:v>
                </c:pt>
                <c:pt idx="6">
                  <c:v>Reklama podczas imprez/targów</c:v>
                </c:pt>
                <c:pt idx="7">
                  <c:v>Inne media/formy reklamy</c:v>
                </c:pt>
              </c:strCache>
            </c:strRef>
          </c:cat>
          <c:val>
            <c:numRef>
              <c:f>wiedza_reklama!$D$54:$D$61</c:f>
              <c:numCache>
                <c:formatCode>###0.0%</c:formatCode>
                <c:ptCount val="8"/>
                <c:pt idx="0">
                  <c:v>0.61199999999999999</c:v>
                </c:pt>
                <c:pt idx="1">
                  <c:v>0.17399999999999999</c:v>
                </c:pt>
                <c:pt idx="2">
                  <c:v>0.11</c:v>
                </c:pt>
                <c:pt idx="3">
                  <c:v>0.28699999999999998</c:v>
                </c:pt>
                <c:pt idx="4">
                  <c:v>0.104</c:v>
                </c:pt>
                <c:pt idx="5">
                  <c:v>0.10100000000000001</c:v>
                </c:pt>
                <c:pt idx="6">
                  <c:v>0.122</c:v>
                </c:pt>
                <c:pt idx="7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857264"/>
        <c:axId val="404863536"/>
      </c:barChart>
      <c:catAx>
        <c:axId val="404857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404863536"/>
        <c:crosses val="autoZero"/>
        <c:auto val="1"/>
        <c:lblAlgn val="ctr"/>
        <c:lblOffset val="100"/>
        <c:noMultiLvlLbl val="0"/>
      </c:catAx>
      <c:valAx>
        <c:axId val="404863536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4048572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315246133503538"/>
          <c:y val="0.47795373566298638"/>
          <c:w val="0.29942194539083195"/>
          <c:h val="0.30329270018222748"/>
        </c:manualLayout>
      </c:layout>
      <c:overlay val="0"/>
      <c:txPr>
        <a:bodyPr/>
        <a:lstStyle/>
        <a:p>
          <a:pPr>
            <a:defRPr sz="2200"/>
          </a:pPr>
          <a:endParaRPr lang="pl-PL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2000">
          <a:latin typeface="Roboto Regular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686833347740393E-2"/>
          <c:y val="4.0658898763278273E-2"/>
          <c:w val="0.90136073026302788"/>
          <c:h val="0.75274177870428016"/>
        </c:manualLayout>
      </c:layout>
      <c:lineChart>
        <c:grouping val="standard"/>
        <c:varyColors val="0"/>
        <c:ser>
          <c:idx val="0"/>
          <c:order val="0"/>
          <c:tx>
            <c:strRef>
              <c:f>szacunki!$B$2</c:f>
              <c:strCache>
                <c:ptCount val="1"/>
                <c:pt idx="0">
                  <c:v>ogółem</c:v>
                </c:pt>
              </c:strCache>
            </c:strRef>
          </c:tx>
          <c:spPr>
            <a:ln w="25400" cap="flat" cmpd="sng" algn="ctr">
              <a:solidFill>
                <a:srgbClr val="CC006A"/>
              </a:solidFill>
              <a:prstDash val="solid"/>
            </a:ln>
            <a:effectLst/>
          </c:spPr>
          <c:marker>
            <c:spPr>
              <a:solidFill>
                <a:srgbClr val="CC006A"/>
              </a:solidFill>
              <a:ln w="25400" cap="flat" cmpd="sng" algn="ctr">
                <a:solidFill>
                  <a:srgbClr val="CC006A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4546512885332E-2"/>
                  <c:y val="-4.51228905936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454651288533214E-2"/>
                  <c:y val="-3.609831247495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355094268393545E-2"/>
                  <c:y val="-4.51228905936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904872778463364E-2"/>
                  <c:y val="-3.309011976870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203543838882446E-2"/>
                  <c:y val="-3.91065051811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753322348952296E-2"/>
                  <c:y val="-4.813108329993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852879369092041E-2"/>
                  <c:y val="-5.4147468712427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402657879161836E-2"/>
                  <c:y val="-3.91065051811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7554208308672907E-2"/>
                  <c:y val="-3.609831247495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103986818742753E-2"/>
                  <c:y val="-3.91065051811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454651288533214E-2"/>
                  <c:y val="-3.609831247495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1904872778463475E-2"/>
                  <c:y val="-5.7155661418673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4805315758323671E-2"/>
                  <c:y val="-4.51228905936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0454651288533214E-2"/>
                  <c:y val="-4.2114934753010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4.813108329993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szacunki!$A$3:$A$17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szacunki!$B$3:$B$17</c:f>
              <c:numCache>
                <c:formatCode>0.0</c:formatCode>
                <c:ptCount val="15"/>
                <c:pt idx="0">
                  <c:v>6.2</c:v>
                </c:pt>
                <c:pt idx="1">
                  <c:v>8.1999999999999993</c:v>
                </c:pt>
                <c:pt idx="2">
                  <c:v>7.6</c:v>
                </c:pt>
                <c:pt idx="3">
                  <c:v>8.9</c:v>
                </c:pt>
                <c:pt idx="4">
                  <c:v>8.9600000000000009</c:v>
                </c:pt>
                <c:pt idx="5">
                  <c:v>8.5280000000000005</c:v>
                </c:pt>
                <c:pt idx="6">
                  <c:v>8.5399999999999991</c:v>
                </c:pt>
                <c:pt idx="7">
                  <c:v>8.6999999999999993</c:v>
                </c:pt>
                <c:pt idx="8">
                  <c:v>8.9700000000000006</c:v>
                </c:pt>
                <c:pt idx="9">
                  <c:v>9.11</c:v>
                </c:pt>
                <c:pt idx="10">
                  <c:v>9.39</c:v>
                </c:pt>
                <c:pt idx="11">
                  <c:v>9.7899999999999991</c:v>
                </c:pt>
                <c:pt idx="12">
                  <c:v>10.7</c:v>
                </c:pt>
                <c:pt idx="13">
                  <c:v>11.5</c:v>
                </c:pt>
                <c:pt idx="14">
                  <c:v>12.3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szacunki!$C$2</c:f>
              <c:strCache>
                <c:ptCount val="1"/>
                <c:pt idx="0">
                  <c:v>turyści krajowi</c:v>
                </c:pt>
              </c:strCache>
            </c:strRef>
          </c:tx>
          <c:spPr>
            <a:ln w="25400" cap="flat" cmpd="sng" algn="ctr">
              <a:solidFill>
                <a:srgbClr val="00B0F0"/>
              </a:solidFill>
              <a:prstDash val="solid"/>
            </a:ln>
            <a:effectLst/>
          </c:spPr>
          <c:marker>
            <c:spPr>
              <a:solidFill>
                <a:srgbClr val="00B0F0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3203543838882436E-2"/>
                  <c:y val="3.609831247495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753322348952296E-2"/>
                  <c:y val="5.7155661418673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103986818742781E-2"/>
                  <c:y val="4.211469788744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6537653288126E-2"/>
                  <c:y val="4.51228905936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6537653288126E-2"/>
                  <c:y val="3.91065051811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46537653288126E-2"/>
                  <c:y val="4.211469788744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203658029550947E-2"/>
                  <c:y val="3.91065051811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6537653288126E-2"/>
                  <c:y val="4.211446102187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3203543838882446E-2"/>
                  <c:y val="3.309011976870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103986818742753E-2"/>
                  <c:y val="3.91065051811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454651288533214E-2"/>
                  <c:y val="3.609831247495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17533223489524E-2"/>
                  <c:y val="3.309011976870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6103986818742753E-2"/>
                  <c:y val="3.609831247495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1753322348952296E-2"/>
                  <c:y val="3.309011976870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17533223489524E-2"/>
                  <c:y val="3.91065051811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szacunki!$A$3:$A$17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szacunki!$C$3:$C$17</c:f>
              <c:numCache>
                <c:formatCode>0.0</c:formatCode>
                <c:ptCount val="15"/>
                <c:pt idx="0">
                  <c:v>5.2</c:v>
                </c:pt>
                <c:pt idx="1">
                  <c:v>6.3</c:v>
                </c:pt>
                <c:pt idx="2">
                  <c:v>5.3</c:v>
                </c:pt>
                <c:pt idx="3">
                  <c:v>6.1</c:v>
                </c:pt>
                <c:pt idx="4">
                  <c:v>6.36</c:v>
                </c:pt>
                <c:pt idx="5">
                  <c:v>6.31</c:v>
                </c:pt>
                <c:pt idx="6">
                  <c:v>6.3849999999999998</c:v>
                </c:pt>
                <c:pt idx="7">
                  <c:v>6.4</c:v>
                </c:pt>
                <c:pt idx="8">
                  <c:v>6.6</c:v>
                </c:pt>
                <c:pt idx="9">
                  <c:v>6.71</c:v>
                </c:pt>
                <c:pt idx="10">
                  <c:v>6.85</c:v>
                </c:pt>
                <c:pt idx="11">
                  <c:v>7.21</c:v>
                </c:pt>
                <c:pt idx="12">
                  <c:v>7.98</c:v>
                </c:pt>
                <c:pt idx="13">
                  <c:v>8.5</c:v>
                </c:pt>
                <c:pt idx="14">
                  <c:v>9.1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szacunki!$D$2</c:f>
              <c:strCache>
                <c:ptCount val="1"/>
                <c:pt idx="0">
                  <c:v>turyści zagraniczni</c:v>
                </c:pt>
              </c:strCache>
            </c:strRef>
          </c:tx>
          <c:spPr>
            <a:ln w="25400" cap="flat" cmpd="sng" algn="ctr">
              <a:solidFill>
                <a:srgbClr val="6CB333"/>
              </a:solidFill>
              <a:prstDash val="solid"/>
            </a:ln>
            <a:effectLst/>
          </c:spPr>
          <c:marker>
            <c:spPr>
              <a:solidFill>
                <a:srgbClr val="68B133"/>
              </a:solidFill>
              <a:ln w="25400" cap="flat" cmpd="sng" algn="ctr">
                <a:solidFill>
                  <a:srgbClr val="6CB333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900442979860306E-2"/>
                  <c:y val="1.80491562374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454651288533214E-2"/>
                  <c:y val="3.91065051811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104101009411251E-2"/>
                  <c:y val="2.707373435621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355094268393518E-2"/>
                  <c:y val="4.211469788744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0442979860306E-2"/>
                  <c:y val="3.91065051811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00442979860306E-2"/>
                  <c:y val="3.609831247495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004429798603112E-2"/>
                  <c:y val="4.51228905936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103986818742753E-2"/>
                  <c:y val="3.91065051811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103986818742753E-2"/>
                  <c:y val="4.51228905936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7554208308672907E-2"/>
                  <c:y val="4.51228905936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7554208308672907E-2"/>
                  <c:y val="4.211469788744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203543838882554E-2"/>
                  <c:y val="3.910650518119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6103986818742753E-2"/>
                  <c:y val="4.51228905936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1753322348952296E-2"/>
                  <c:y val="4.51228905936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8852879369092097E-2"/>
                  <c:y val="4.512289059368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szacunki!$A$3:$A$17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szacunki!$D$3:$D$17</c:f>
              <c:numCache>
                <c:formatCode>0.0</c:formatCode>
                <c:ptCount val="15"/>
                <c:pt idx="0">
                  <c:v>1</c:v>
                </c:pt>
                <c:pt idx="1">
                  <c:v>1.9</c:v>
                </c:pt>
                <c:pt idx="2">
                  <c:v>2.2999999999999998</c:v>
                </c:pt>
                <c:pt idx="3">
                  <c:v>2.8</c:v>
                </c:pt>
                <c:pt idx="4">
                  <c:v>2.6</c:v>
                </c:pt>
                <c:pt idx="5">
                  <c:v>2.218</c:v>
                </c:pt>
                <c:pt idx="6">
                  <c:v>2.1</c:v>
                </c:pt>
                <c:pt idx="7">
                  <c:v>2.2999999999999998</c:v>
                </c:pt>
                <c:pt idx="8">
                  <c:v>2.37</c:v>
                </c:pt>
                <c:pt idx="9">
                  <c:v>2.4</c:v>
                </c:pt>
                <c:pt idx="10">
                  <c:v>2.54</c:v>
                </c:pt>
                <c:pt idx="11">
                  <c:v>2.58</c:v>
                </c:pt>
                <c:pt idx="12">
                  <c:v>2.72</c:v>
                </c:pt>
                <c:pt idx="13">
                  <c:v>3</c:v>
                </c:pt>
                <c:pt idx="14">
                  <c:v>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453848"/>
        <c:axId val="288457376"/>
      </c:lineChart>
      <c:catAx>
        <c:axId val="288453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288457376"/>
        <c:crosses val="autoZero"/>
        <c:auto val="1"/>
        <c:lblAlgn val="ctr"/>
        <c:lblOffset val="100"/>
        <c:noMultiLvlLbl val="0"/>
      </c:catAx>
      <c:valAx>
        <c:axId val="2884573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88453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  <a:ln w="12700">
      <a:noFill/>
    </a:ln>
  </c:spPr>
  <c:txPr>
    <a:bodyPr/>
    <a:lstStyle/>
    <a:p>
      <a:pPr>
        <a:defRPr sz="1800">
          <a:latin typeface="Roboto Regular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323219663069142"/>
          <c:y val="2.308514352861624E-2"/>
          <c:w val="0.67676780336930853"/>
          <c:h val="0.953829712942767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AC81A"/>
            </a:solidFill>
            <a:ln>
              <a:solidFill>
                <a:srgbClr val="414141">
                  <a:lumMod val="40000"/>
                  <a:lumOff val="6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pochodzenie!$B$83:$B$98</c:f>
              <c:strCache>
                <c:ptCount val="16"/>
                <c:pt idx="0">
                  <c:v>Dania</c:v>
                </c:pt>
                <c:pt idx="1">
                  <c:v>Austria</c:v>
                </c:pt>
                <c:pt idx="2">
                  <c:v>Belgia</c:v>
                </c:pt>
                <c:pt idx="3">
                  <c:v>Węgry</c:v>
                </c:pt>
                <c:pt idx="4">
                  <c:v>Szwecja</c:v>
                </c:pt>
                <c:pt idx="5">
                  <c:v>Czechy</c:v>
                </c:pt>
                <c:pt idx="6">
                  <c:v>Stany Zjednoczone</c:v>
                </c:pt>
                <c:pt idx="7">
                  <c:v>Słowacja</c:v>
                </c:pt>
                <c:pt idx="8">
                  <c:v>Irlandia</c:v>
                </c:pt>
                <c:pt idx="9">
                  <c:v>Ukraina</c:v>
                </c:pt>
                <c:pt idx="10">
                  <c:v>Holandia</c:v>
                </c:pt>
                <c:pt idx="11">
                  <c:v>Hiszpania</c:v>
                </c:pt>
                <c:pt idx="12">
                  <c:v>Francja</c:v>
                </c:pt>
                <c:pt idx="13">
                  <c:v>Włochy</c:v>
                </c:pt>
                <c:pt idx="14">
                  <c:v>Niemcy</c:v>
                </c:pt>
                <c:pt idx="15">
                  <c:v>Wielka Brytania</c:v>
                </c:pt>
              </c:strCache>
            </c:strRef>
          </c:cat>
          <c:val>
            <c:numRef>
              <c:f>pochodzenie!$C$83:$C$98</c:f>
              <c:numCache>
                <c:formatCode>0.0%</c:formatCode>
                <c:ptCount val="16"/>
                <c:pt idx="0">
                  <c:v>0.02</c:v>
                </c:pt>
                <c:pt idx="1">
                  <c:v>2.1000000000000001E-2</c:v>
                </c:pt>
                <c:pt idx="2">
                  <c:v>2.1999999999999999E-2</c:v>
                </c:pt>
                <c:pt idx="3">
                  <c:v>2.3E-2</c:v>
                </c:pt>
                <c:pt idx="4">
                  <c:v>2.3E-2</c:v>
                </c:pt>
                <c:pt idx="5">
                  <c:v>2.7E-2</c:v>
                </c:pt>
                <c:pt idx="6">
                  <c:v>3.3000000000000002E-2</c:v>
                </c:pt>
                <c:pt idx="7">
                  <c:v>3.5999999999999997E-2</c:v>
                </c:pt>
                <c:pt idx="8">
                  <c:v>3.9E-2</c:v>
                </c:pt>
                <c:pt idx="9">
                  <c:v>0.04</c:v>
                </c:pt>
                <c:pt idx="10">
                  <c:v>4.3999999999999997E-2</c:v>
                </c:pt>
                <c:pt idx="11">
                  <c:v>0.05</c:v>
                </c:pt>
                <c:pt idx="12">
                  <c:v>6.8000000000000005E-2</c:v>
                </c:pt>
                <c:pt idx="13">
                  <c:v>7.0999999999999994E-2</c:v>
                </c:pt>
                <c:pt idx="14">
                  <c:v>0.13300000000000001</c:v>
                </c:pt>
                <c:pt idx="15">
                  <c:v>0.17100000000000001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454632"/>
        <c:axId val="288457768"/>
      </c:barChart>
      <c:catAx>
        <c:axId val="288454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8457768"/>
        <c:crosses val="autoZero"/>
        <c:auto val="1"/>
        <c:lblAlgn val="ctr"/>
        <c:lblOffset val="100"/>
        <c:noMultiLvlLbl val="0"/>
      </c:catAx>
      <c:valAx>
        <c:axId val="288457768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288454632"/>
        <c:crosses val="autoZero"/>
        <c:crossBetween val="between"/>
      </c:valAx>
    </c:plotArea>
    <c:plotVisOnly val="1"/>
    <c:dispBlanksAs val="gap"/>
    <c:showDLblsOverMax val="0"/>
  </c:chart>
  <c:spPr>
    <a:ln w="12700">
      <a:noFill/>
    </a:ln>
  </c:spPr>
  <c:txPr>
    <a:bodyPr/>
    <a:lstStyle/>
    <a:p>
      <a:pPr>
        <a:defRPr sz="2000">
          <a:latin typeface="Roboto Regular"/>
        </a:defRPr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544199223028024E-2"/>
          <c:y val="2.8027373895483251E-2"/>
          <c:w val="0.90128453826757815"/>
          <c:h val="0.8054213879205282"/>
        </c:manualLayout>
      </c:layout>
      <c:lineChart>
        <c:grouping val="standard"/>
        <c:varyColors val="0"/>
        <c:ser>
          <c:idx val="0"/>
          <c:order val="0"/>
          <c:tx>
            <c:strRef>
              <c:f>wydatki!$B$41</c:f>
              <c:strCache>
                <c:ptCount val="1"/>
                <c:pt idx="0">
                  <c:v>ogółem</c:v>
                </c:pt>
              </c:strCache>
            </c:strRef>
          </c:tx>
          <c:spPr>
            <a:ln w="28575" cap="flat" cmpd="sng" algn="ctr">
              <a:solidFill>
                <a:srgbClr val="CC006A"/>
              </a:solidFill>
              <a:prstDash val="solid"/>
            </a:ln>
            <a:effectLst/>
          </c:spPr>
          <c:marker>
            <c:spPr>
              <a:solidFill>
                <a:srgbClr val="CC006A"/>
              </a:solidFill>
              <a:ln w="28575" cap="flat" cmpd="sng" algn="ctr">
                <a:solidFill>
                  <a:srgbClr val="CC006A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2781501154297239E-2"/>
                  <c:y val="-2.9072833699693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025596612258635E-2"/>
                  <c:y val="-3.354557734579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537405696335871E-2"/>
                  <c:y val="-2.9072833699693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147644341239326E-2"/>
                  <c:y val="-2.6836461876639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781501154297253E-2"/>
                  <c:y val="-3.130920552274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732286373884143E-2"/>
                  <c:y val="-2.907283369969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098429560826161E-2"/>
                  <c:y val="-8.9454872922133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2147644341239326E-2"/>
                  <c:y val="-1.7890974584426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83071593471036E-2"/>
                  <c:y val="-2.460009005358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220477289806908E-2"/>
                  <c:y val="-2.6836461876639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098429560826216E-2"/>
                  <c:y val="-3.130920552274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2147644341239326E-2"/>
                  <c:y val="-1.7890974584426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4342525018787713E-2"/>
                  <c:y val="1.789097458442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2.907283369969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wydatki!$A$42:$A$56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wydatki!$B$42:$B$56</c:f>
              <c:numCache>
                <c:formatCode>0.0</c:formatCode>
                <c:ptCount val="15"/>
                <c:pt idx="0">
                  <c:v>3.6</c:v>
                </c:pt>
                <c:pt idx="1">
                  <c:v>3.7</c:v>
                </c:pt>
                <c:pt idx="2">
                  <c:v>3.9</c:v>
                </c:pt>
                <c:pt idx="3">
                  <c:v>4.8</c:v>
                </c:pt>
                <c:pt idx="4">
                  <c:v>9.8000000000000007</c:v>
                </c:pt>
                <c:pt idx="5">
                  <c:v>7.8</c:v>
                </c:pt>
                <c:pt idx="6">
                  <c:v>3.8</c:v>
                </c:pt>
                <c:pt idx="7">
                  <c:v>9.3000000000000007</c:v>
                </c:pt>
                <c:pt idx="8">
                  <c:v>11</c:v>
                </c:pt>
                <c:pt idx="9">
                  <c:v>10.64</c:v>
                </c:pt>
                <c:pt idx="10">
                  <c:v>10.526999999999999</c:v>
                </c:pt>
                <c:pt idx="11">
                  <c:v>11.178000000000001</c:v>
                </c:pt>
                <c:pt idx="12">
                  <c:v>13.268000000000001</c:v>
                </c:pt>
                <c:pt idx="13">
                  <c:v>13</c:v>
                </c:pt>
                <c:pt idx="14">
                  <c:v>13.5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wydatki!$C$41</c:f>
              <c:strCache>
                <c:ptCount val="1"/>
                <c:pt idx="0">
                  <c:v>odwiedzający krajowi</c:v>
                </c:pt>
              </c:strCache>
            </c:strRef>
          </c:tx>
          <c:spPr>
            <a:ln w="28575" cap="flat" cmpd="sng" algn="ctr">
              <a:solidFill>
                <a:srgbClr val="6CB333"/>
              </a:solidFill>
              <a:prstDash val="solid"/>
            </a:ln>
            <a:effectLst/>
          </c:spPr>
          <c:marker>
            <c:spPr>
              <a:solidFill>
                <a:srgbClr val="6CB333"/>
              </a:solidFill>
              <a:ln w="28575" cap="flat" cmpd="sng" algn="ctr">
                <a:solidFill>
                  <a:srgbClr val="6CB333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9659453425316548E-2"/>
                  <c:y val="2.683646187664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098429560826216E-2"/>
                  <c:y val="-2.460009005358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464572747768286E-2"/>
                  <c:y val="-2.460009005358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586620476748977E-2"/>
                  <c:y val="-2.2363718230533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80511932245172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903548883277944E-2"/>
                  <c:y val="2.460009005358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342525018787595E-2"/>
                  <c:y val="-2.907283369969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976381831845525E-2"/>
                  <c:y val="-2.460009005358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7464572747768286E-2"/>
                  <c:y val="-2.907283369969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903548883277944E-2"/>
                  <c:y val="-2.460009005358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2781501154297253E-2"/>
                  <c:y val="-2.2363718230533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1220600205071714E-2"/>
                  <c:y val="-3.354557734579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4976381831845525E-2"/>
                  <c:y val="-2.907283369969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wydatki!$A$42:$A$56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wydatki!$C$42:$C$56</c:f>
              <c:numCache>
                <c:formatCode>0.0</c:formatCode>
                <c:ptCount val="15"/>
                <c:pt idx="0">
                  <c:v>2.6</c:v>
                </c:pt>
                <c:pt idx="1">
                  <c:v>2.2000000000000002</c:v>
                </c:pt>
                <c:pt idx="2">
                  <c:v>2.4</c:v>
                </c:pt>
                <c:pt idx="3">
                  <c:v>2.9</c:v>
                </c:pt>
                <c:pt idx="4">
                  <c:v>4.0999999999999996</c:v>
                </c:pt>
                <c:pt idx="5">
                  <c:v>3</c:v>
                </c:pt>
                <c:pt idx="6">
                  <c:v>2.25</c:v>
                </c:pt>
                <c:pt idx="7">
                  <c:v>5</c:v>
                </c:pt>
                <c:pt idx="8">
                  <c:v>6</c:v>
                </c:pt>
                <c:pt idx="9">
                  <c:v>5.3470000000000004</c:v>
                </c:pt>
                <c:pt idx="10">
                  <c:v>6.3</c:v>
                </c:pt>
                <c:pt idx="11">
                  <c:v>7.2119999999999997</c:v>
                </c:pt>
                <c:pt idx="12">
                  <c:v>8.0079999999999991</c:v>
                </c:pt>
                <c:pt idx="13">
                  <c:v>8.1999999999999993</c:v>
                </c:pt>
                <c:pt idx="14">
                  <c:v>8.8000000000000007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wydatki!$D$41</c:f>
              <c:strCache>
                <c:ptCount val="1"/>
                <c:pt idx="0">
                  <c:v>odwiedzający zagraniczni</c:v>
                </c:pt>
              </c:strCache>
            </c:strRef>
          </c:tx>
          <c:spPr>
            <a:ln w="28575" cap="flat" cmpd="sng" algn="ctr">
              <a:solidFill>
                <a:srgbClr val="009FD5"/>
              </a:solidFill>
              <a:prstDash val="solid"/>
            </a:ln>
            <a:effectLst/>
          </c:spPr>
          <c:marker>
            <c:spPr>
              <a:solidFill>
                <a:srgbClr val="009FD5"/>
              </a:solidFill>
              <a:ln w="28575" cap="flat" cmpd="sng" algn="ctr">
                <a:solidFill>
                  <a:srgbClr val="009FD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6537405696335857E-2"/>
                  <c:y val="3.130920552274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098429560826216E-2"/>
                  <c:y val="2.907283369969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976381831845525E-2"/>
                  <c:y val="2.2363718230533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854334102864834E-2"/>
                  <c:y val="2.907283369969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781501154297253E-2"/>
                  <c:y val="-1.5654602761373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293310238374489E-2"/>
                  <c:y val="-1.3418230938319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098429560826161E-2"/>
                  <c:y val="3.130920552274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098429560826216E-2"/>
                  <c:y val="2.907283369969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41535796735518E-2"/>
                  <c:y val="-2.6836461876639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wydatki!$A$42:$A$56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wydatki!$D$42:$D$56</c:f>
              <c:numCache>
                <c:formatCode>0.0</c:formatCode>
                <c:ptCount val="15"/>
                <c:pt idx="0">
                  <c:v>1</c:v>
                </c:pt>
                <c:pt idx="1">
                  <c:v>1.5</c:v>
                </c:pt>
                <c:pt idx="2">
                  <c:v>1.5</c:v>
                </c:pt>
                <c:pt idx="3">
                  <c:v>1.9</c:v>
                </c:pt>
                <c:pt idx="4">
                  <c:v>5.7</c:v>
                </c:pt>
                <c:pt idx="5">
                  <c:v>4.8</c:v>
                </c:pt>
                <c:pt idx="6">
                  <c:v>1.5</c:v>
                </c:pt>
                <c:pt idx="7">
                  <c:v>4.3</c:v>
                </c:pt>
                <c:pt idx="8">
                  <c:v>5</c:v>
                </c:pt>
                <c:pt idx="9">
                  <c:v>5.2930000000000001</c:v>
                </c:pt>
                <c:pt idx="10">
                  <c:v>4.17</c:v>
                </c:pt>
                <c:pt idx="11">
                  <c:v>3.9660000000000002</c:v>
                </c:pt>
                <c:pt idx="12">
                  <c:v>5.26</c:v>
                </c:pt>
                <c:pt idx="13">
                  <c:v>4.8</c:v>
                </c:pt>
                <c:pt idx="14">
                  <c:v>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455024"/>
        <c:axId val="288455808"/>
      </c:lineChart>
      <c:catAx>
        <c:axId val="28845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288455808"/>
        <c:crosses val="autoZero"/>
        <c:auto val="1"/>
        <c:lblAlgn val="ctr"/>
        <c:lblOffset val="100"/>
        <c:noMultiLvlLbl val="0"/>
      </c:catAx>
      <c:valAx>
        <c:axId val="288455808"/>
        <c:scaling>
          <c:orientation val="minMax"/>
          <c:max val="14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88455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  <a:ln w="12700">
      <a:noFill/>
    </a:ln>
  </c:spPr>
  <c:txPr>
    <a:bodyPr/>
    <a:lstStyle/>
    <a:p>
      <a:pPr>
        <a:defRPr sz="1800">
          <a:latin typeface="Roboto Regular"/>
        </a:defRPr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24420409837514"/>
          <c:y val="0.11645081479221078"/>
          <c:w val="0.80735680894942197"/>
          <c:h val="0.781849851205167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długość_częstość!$B$89</c:f>
              <c:strCache>
                <c:ptCount val="1"/>
                <c:pt idx="0">
                  <c:v>1 noc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długość_częstość!$C$88:$H$88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długość_częstość!$C$89:$H$89</c:f>
              <c:numCache>
                <c:formatCode>0.0</c:formatCode>
                <c:ptCount val="6"/>
                <c:pt idx="0">
                  <c:v>16</c:v>
                </c:pt>
                <c:pt idx="1">
                  <c:v>14</c:v>
                </c:pt>
                <c:pt idx="2">
                  <c:v>9.8000000000000007</c:v>
                </c:pt>
                <c:pt idx="3">
                  <c:v>10.4</c:v>
                </c:pt>
                <c:pt idx="4">
                  <c:v>9.6</c:v>
                </c:pt>
                <c:pt idx="5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długość_częstość!$B$90</c:f>
              <c:strCache>
                <c:ptCount val="1"/>
                <c:pt idx="0">
                  <c:v>2-3 noce</c:v>
                </c:pt>
              </c:strCache>
            </c:strRef>
          </c:tx>
          <c:spPr>
            <a:solidFill>
              <a:srgbClr val="DA518D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długość_częstość!$C$88:$H$88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długość_częstość!$C$90:$H$90</c:f>
              <c:numCache>
                <c:formatCode>0.0</c:formatCode>
                <c:ptCount val="6"/>
                <c:pt idx="0">
                  <c:v>31</c:v>
                </c:pt>
                <c:pt idx="1">
                  <c:v>34.4</c:v>
                </c:pt>
                <c:pt idx="2">
                  <c:v>29.9</c:v>
                </c:pt>
                <c:pt idx="3">
                  <c:v>29.7</c:v>
                </c:pt>
                <c:pt idx="4">
                  <c:v>29.3</c:v>
                </c:pt>
                <c:pt idx="5">
                  <c:v>30.8</c:v>
                </c:pt>
              </c:numCache>
            </c:numRef>
          </c:val>
        </c:ser>
        <c:ser>
          <c:idx val="2"/>
          <c:order val="2"/>
          <c:tx>
            <c:strRef>
              <c:f>długość_częstość!$B$91</c:f>
              <c:strCache>
                <c:ptCount val="1"/>
                <c:pt idx="0">
                  <c:v>4-7 nocy</c:v>
                </c:pt>
              </c:strCache>
            </c:strRef>
          </c:tx>
          <c:spPr>
            <a:solidFill>
              <a:srgbClr val="FFD60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długość_częstość!$C$88:$H$88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długość_częstość!$C$91:$H$91</c:f>
              <c:numCache>
                <c:formatCode>0.0</c:formatCode>
                <c:ptCount val="6"/>
                <c:pt idx="0">
                  <c:v>35.4</c:v>
                </c:pt>
                <c:pt idx="1">
                  <c:v>32.799999999999997</c:v>
                </c:pt>
                <c:pt idx="2">
                  <c:v>39.200000000000003</c:v>
                </c:pt>
                <c:pt idx="3">
                  <c:v>36.799999999999997</c:v>
                </c:pt>
                <c:pt idx="4">
                  <c:v>40.4</c:v>
                </c:pt>
                <c:pt idx="5">
                  <c:v>38.299999999999997</c:v>
                </c:pt>
              </c:numCache>
            </c:numRef>
          </c:val>
        </c:ser>
        <c:ser>
          <c:idx val="3"/>
          <c:order val="3"/>
          <c:tx>
            <c:strRef>
              <c:f>długość_częstość!$B$92</c:f>
              <c:strCache>
                <c:ptCount val="1"/>
                <c:pt idx="0">
                  <c:v>powyżej 7 nocy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długość_częstość!$C$88:$H$88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długość_częstość!$C$92:$H$92</c:f>
              <c:numCache>
                <c:formatCode>0.0</c:formatCode>
                <c:ptCount val="6"/>
                <c:pt idx="0">
                  <c:v>17.600000000000001</c:v>
                </c:pt>
                <c:pt idx="1">
                  <c:v>18.8</c:v>
                </c:pt>
                <c:pt idx="2">
                  <c:v>22.1</c:v>
                </c:pt>
                <c:pt idx="3">
                  <c:v>23.1</c:v>
                </c:pt>
                <c:pt idx="4">
                  <c:v>20.7</c:v>
                </c:pt>
                <c:pt idx="5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188504"/>
        <c:axId val="404188112"/>
      </c:barChart>
      <c:catAx>
        <c:axId val="404188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04188112"/>
        <c:crosses val="autoZero"/>
        <c:auto val="1"/>
        <c:lblAlgn val="ctr"/>
        <c:lblOffset val="100"/>
        <c:noMultiLvlLbl val="0"/>
      </c:catAx>
      <c:valAx>
        <c:axId val="40418811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4041885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>
          <a:latin typeface="Roboto Regular"/>
        </a:defRPr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02344937146016"/>
          <c:y val="0.11645083967700637"/>
          <c:w val="0.80034172537643322"/>
          <c:h val="0.781849804587873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długość_częstość!$B$98</c:f>
              <c:strCache>
                <c:ptCount val="1"/>
                <c:pt idx="0">
                  <c:v>1 noc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długość_częstość!$C$97:$H$97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długość_częstość!$C$98:$H$98</c:f>
              <c:numCache>
                <c:formatCode>0.0</c:formatCode>
                <c:ptCount val="6"/>
                <c:pt idx="0">
                  <c:v>9.5</c:v>
                </c:pt>
                <c:pt idx="1">
                  <c:v>11.9</c:v>
                </c:pt>
                <c:pt idx="2">
                  <c:v>14.6</c:v>
                </c:pt>
                <c:pt idx="3">
                  <c:v>7.5</c:v>
                </c:pt>
                <c:pt idx="4">
                  <c:v>6.9</c:v>
                </c:pt>
                <c:pt idx="5">
                  <c:v>6.8</c:v>
                </c:pt>
              </c:numCache>
            </c:numRef>
          </c:val>
        </c:ser>
        <c:ser>
          <c:idx val="1"/>
          <c:order val="1"/>
          <c:tx>
            <c:strRef>
              <c:f>długość_częstość!$B$99</c:f>
              <c:strCache>
                <c:ptCount val="1"/>
                <c:pt idx="0">
                  <c:v>2-3 noce</c:v>
                </c:pt>
              </c:strCache>
            </c:strRef>
          </c:tx>
          <c:spPr>
            <a:solidFill>
              <a:srgbClr val="DA518D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długość_częstość!$C$97:$H$97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długość_częstość!$C$99:$H$99</c:f>
              <c:numCache>
                <c:formatCode>0.0</c:formatCode>
                <c:ptCount val="6"/>
                <c:pt idx="0">
                  <c:v>32.700000000000003</c:v>
                </c:pt>
                <c:pt idx="1">
                  <c:v>35.9</c:v>
                </c:pt>
                <c:pt idx="2">
                  <c:v>29.4</c:v>
                </c:pt>
                <c:pt idx="3">
                  <c:v>30.6</c:v>
                </c:pt>
                <c:pt idx="4">
                  <c:v>33.5</c:v>
                </c:pt>
                <c:pt idx="5">
                  <c:v>35.799999999999997</c:v>
                </c:pt>
              </c:numCache>
            </c:numRef>
          </c:val>
        </c:ser>
        <c:ser>
          <c:idx val="2"/>
          <c:order val="2"/>
          <c:tx>
            <c:strRef>
              <c:f>długość_częstość!$B$100</c:f>
              <c:strCache>
                <c:ptCount val="1"/>
                <c:pt idx="0">
                  <c:v>4-7 nocy</c:v>
                </c:pt>
              </c:strCache>
            </c:strRef>
          </c:tx>
          <c:spPr>
            <a:solidFill>
              <a:srgbClr val="FFD60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długość_częstość!$C$97:$H$97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długość_częstość!$C$100:$H$100</c:f>
              <c:numCache>
                <c:formatCode>0.0</c:formatCode>
                <c:ptCount val="6"/>
                <c:pt idx="0">
                  <c:v>45.8</c:v>
                </c:pt>
                <c:pt idx="1">
                  <c:v>32.200000000000003</c:v>
                </c:pt>
                <c:pt idx="2">
                  <c:v>34.1</c:v>
                </c:pt>
                <c:pt idx="3">
                  <c:v>35.700000000000003</c:v>
                </c:pt>
                <c:pt idx="4">
                  <c:v>32</c:v>
                </c:pt>
                <c:pt idx="5">
                  <c:v>36.5</c:v>
                </c:pt>
              </c:numCache>
            </c:numRef>
          </c:val>
        </c:ser>
        <c:ser>
          <c:idx val="3"/>
          <c:order val="3"/>
          <c:tx>
            <c:strRef>
              <c:f>długość_częstość!$B$101</c:f>
              <c:strCache>
                <c:ptCount val="1"/>
                <c:pt idx="0">
                  <c:v>powyżej 7 nocy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długość_częstość!$C$97:$H$97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długość_częstość!$C$101:$H$101</c:f>
              <c:numCache>
                <c:formatCode>0.0</c:formatCode>
                <c:ptCount val="6"/>
                <c:pt idx="0">
                  <c:v>12</c:v>
                </c:pt>
                <c:pt idx="1">
                  <c:v>20</c:v>
                </c:pt>
                <c:pt idx="2">
                  <c:v>21.9</c:v>
                </c:pt>
                <c:pt idx="3">
                  <c:v>26.1</c:v>
                </c:pt>
                <c:pt idx="4">
                  <c:v>27.6</c:v>
                </c:pt>
                <c:pt idx="5">
                  <c:v>20.9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187720"/>
        <c:axId val="404188896"/>
      </c:barChart>
      <c:catAx>
        <c:axId val="404187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04188896"/>
        <c:crosses val="autoZero"/>
        <c:auto val="1"/>
        <c:lblAlgn val="ctr"/>
        <c:lblOffset val="100"/>
        <c:noMultiLvlLbl val="0"/>
      </c:catAx>
      <c:valAx>
        <c:axId val="40418889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404187720"/>
        <c:crosses val="autoZero"/>
        <c:crossBetween val="between"/>
        <c:majorUnit val="0.2"/>
      </c:valAx>
    </c:plotArea>
    <c:legend>
      <c:legendPos val="t"/>
      <c:overlay val="0"/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>
          <a:latin typeface="Roboto Regular"/>
        </a:defRPr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808391687492111E-2"/>
          <c:y val="3.1626523783947778E-2"/>
          <c:w val="0.72955429395301641"/>
          <c:h val="0.89114966200075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nocleg!$B$100</c:f>
              <c:strCache>
                <c:ptCount val="1"/>
                <c:pt idx="0">
                  <c:v>Hotel</c:v>
                </c:pt>
              </c:strCache>
            </c:strRef>
          </c:tx>
          <c:spPr>
            <a:solidFill>
              <a:srgbClr val="68B133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nocleg!$C$99:$I$99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nocleg!$C$100:$I$100</c:f>
              <c:numCache>
                <c:formatCode>0</c:formatCode>
                <c:ptCount val="7"/>
                <c:pt idx="0">
                  <c:v>19.100000000000001</c:v>
                </c:pt>
                <c:pt idx="1">
                  <c:v>16.600000000000001</c:v>
                </c:pt>
                <c:pt idx="2">
                  <c:v>18.2</c:v>
                </c:pt>
                <c:pt idx="3">
                  <c:v>21.6</c:v>
                </c:pt>
                <c:pt idx="4">
                  <c:v>17.5</c:v>
                </c:pt>
                <c:pt idx="5">
                  <c:v>16.600000000000001</c:v>
                </c:pt>
                <c:pt idx="6">
                  <c:v>18</c:v>
                </c:pt>
              </c:numCache>
            </c:numRef>
          </c:val>
        </c:ser>
        <c:ser>
          <c:idx val="1"/>
          <c:order val="1"/>
          <c:tx>
            <c:strRef>
              <c:f>nocleg!$B$101</c:f>
              <c:strCache>
                <c:ptCount val="1"/>
                <c:pt idx="0">
                  <c:v>Pensjonat</c:v>
                </c:pt>
              </c:strCache>
            </c:strRef>
          </c:tx>
          <c:spPr>
            <a:solidFill>
              <a:srgbClr val="DA518D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nocleg!$C$99:$I$99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nocleg!$C$101:$I$101</c:f>
              <c:numCache>
                <c:formatCode>0</c:formatCode>
                <c:ptCount val="7"/>
                <c:pt idx="0">
                  <c:v>21.5</c:v>
                </c:pt>
                <c:pt idx="1">
                  <c:v>20.9</c:v>
                </c:pt>
                <c:pt idx="2">
                  <c:v>21.5</c:v>
                </c:pt>
                <c:pt idx="3">
                  <c:v>24</c:v>
                </c:pt>
                <c:pt idx="4">
                  <c:v>21.4</c:v>
                </c:pt>
                <c:pt idx="5">
                  <c:v>18.3</c:v>
                </c:pt>
                <c:pt idx="6">
                  <c:v>20</c:v>
                </c:pt>
              </c:numCache>
            </c:numRef>
          </c:val>
        </c:ser>
        <c:ser>
          <c:idx val="2"/>
          <c:order val="2"/>
          <c:tx>
            <c:strRef>
              <c:f>nocleg!$B$102</c:f>
              <c:strCache>
                <c:ptCount val="1"/>
                <c:pt idx="0">
                  <c:v>Kwatera prywatna (agroturystyczna)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nocleg!$C$99:$I$99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nocleg!$C$102:$I$102</c:f>
              <c:numCache>
                <c:formatCode>0</c:formatCode>
                <c:ptCount val="7"/>
                <c:pt idx="0">
                  <c:v>21.1</c:v>
                </c:pt>
                <c:pt idx="1">
                  <c:v>43.6</c:v>
                </c:pt>
                <c:pt idx="2">
                  <c:v>33.700000000000003</c:v>
                </c:pt>
                <c:pt idx="3">
                  <c:v>31.7</c:v>
                </c:pt>
                <c:pt idx="4">
                  <c:v>28.2</c:v>
                </c:pt>
                <c:pt idx="5">
                  <c:v>33</c:v>
                </c:pt>
                <c:pt idx="6">
                  <c:v>31</c:v>
                </c:pt>
              </c:numCache>
            </c:numRef>
          </c:val>
        </c:ser>
        <c:ser>
          <c:idx val="3"/>
          <c:order val="3"/>
          <c:tx>
            <c:strRef>
              <c:f>nocleg!$B$103</c:f>
              <c:strCache>
                <c:ptCount val="1"/>
                <c:pt idx="0">
                  <c:v>Nocleg u krewnych lub znajomych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nocleg!$C$99:$I$99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nocleg!$C$103:$I$103</c:f>
              <c:numCache>
                <c:formatCode>0</c:formatCode>
                <c:ptCount val="7"/>
                <c:pt idx="0">
                  <c:v>19.2</c:v>
                </c:pt>
                <c:pt idx="1">
                  <c:v>23.8</c:v>
                </c:pt>
                <c:pt idx="2">
                  <c:v>9.1</c:v>
                </c:pt>
                <c:pt idx="3">
                  <c:v>9.1</c:v>
                </c:pt>
                <c:pt idx="4">
                  <c:v>15.4</c:v>
                </c:pt>
                <c:pt idx="5">
                  <c:v>12.4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184192"/>
        <c:axId val="404189680"/>
      </c:barChart>
      <c:catAx>
        <c:axId val="40418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4189680"/>
        <c:crosses val="autoZero"/>
        <c:auto val="1"/>
        <c:lblAlgn val="ctr"/>
        <c:lblOffset val="100"/>
        <c:noMultiLvlLbl val="0"/>
      </c:catAx>
      <c:valAx>
        <c:axId val="40418968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40418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62366811758932"/>
          <c:y val="0.13884553139730124"/>
          <c:w val="0.2071515728083056"/>
          <c:h val="0.75418321520904497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>
          <a:latin typeface="Roboto Regular"/>
        </a:defRPr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284601887746013E-2"/>
          <c:y val="3.5800330727211539E-2"/>
          <c:w val="0.73614331812276135"/>
          <c:h val="0.87678449497760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nocleg!$B$108</c:f>
              <c:strCache>
                <c:ptCount val="1"/>
                <c:pt idx="0">
                  <c:v>Hotel</c:v>
                </c:pt>
              </c:strCache>
            </c:strRef>
          </c:tx>
          <c:spPr>
            <a:solidFill>
              <a:srgbClr val="68B133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nocleg!$C$107:$I$107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nocleg!$C$108:$I$108</c:f>
              <c:numCache>
                <c:formatCode>0</c:formatCode>
                <c:ptCount val="7"/>
                <c:pt idx="0">
                  <c:v>34.799999999999997</c:v>
                </c:pt>
                <c:pt idx="1">
                  <c:v>34.6</c:v>
                </c:pt>
                <c:pt idx="2">
                  <c:v>57</c:v>
                </c:pt>
                <c:pt idx="3">
                  <c:v>49.6</c:v>
                </c:pt>
                <c:pt idx="4">
                  <c:v>46.1</c:v>
                </c:pt>
                <c:pt idx="5">
                  <c:v>39.799999999999997</c:v>
                </c:pt>
                <c:pt idx="6">
                  <c:v>44</c:v>
                </c:pt>
              </c:numCache>
            </c:numRef>
          </c:val>
        </c:ser>
        <c:ser>
          <c:idx val="1"/>
          <c:order val="1"/>
          <c:tx>
            <c:strRef>
              <c:f>nocleg!$B$109</c:f>
              <c:strCache>
                <c:ptCount val="1"/>
                <c:pt idx="0">
                  <c:v>Pensjonat</c:v>
                </c:pt>
              </c:strCache>
            </c:strRef>
          </c:tx>
          <c:spPr>
            <a:solidFill>
              <a:srgbClr val="DA518D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nocleg!$C$107:$I$107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nocleg!$C$109:$I$109</c:f>
              <c:numCache>
                <c:formatCode>0</c:formatCode>
                <c:ptCount val="7"/>
                <c:pt idx="0">
                  <c:v>12.5</c:v>
                </c:pt>
                <c:pt idx="1">
                  <c:v>3.6</c:v>
                </c:pt>
                <c:pt idx="2">
                  <c:v>12.9</c:v>
                </c:pt>
                <c:pt idx="3">
                  <c:v>9.1</c:v>
                </c:pt>
                <c:pt idx="4">
                  <c:v>9.1999999999999993</c:v>
                </c:pt>
                <c:pt idx="5">
                  <c:v>9.8000000000000007</c:v>
                </c:pt>
                <c:pt idx="6">
                  <c:v>12</c:v>
                </c:pt>
              </c:numCache>
            </c:numRef>
          </c:val>
        </c:ser>
        <c:ser>
          <c:idx val="2"/>
          <c:order val="2"/>
          <c:tx>
            <c:strRef>
              <c:f>nocleg!$B$110</c:f>
              <c:strCache>
                <c:ptCount val="1"/>
                <c:pt idx="0">
                  <c:v>Kwatera prywatna (agroturystyczna)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nocleg!$C$107:$I$107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nocleg!$C$110:$I$110</c:f>
              <c:numCache>
                <c:formatCode>0</c:formatCode>
                <c:ptCount val="7"/>
                <c:pt idx="0">
                  <c:v>12.3</c:v>
                </c:pt>
                <c:pt idx="1">
                  <c:v>7.9</c:v>
                </c:pt>
                <c:pt idx="2">
                  <c:v>8.1</c:v>
                </c:pt>
                <c:pt idx="3">
                  <c:v>12.1</c:v>
                </c:pt>
                <c:pt idx="4">
                  <c:v>12</c:v>
                </c:pt>
                <c:pt idx="5">
                  <c:v>15.1</c:v>
                </c:pt>
                <c:pt idx="6">
                  <c:v>12</c:v>
                </c:pt>
              </c:numCache>
            </c:numRef>
          </c:val>
        </c:ser>
        <c:ser>
          <c:idx val="3"/>
          <c:order val="3"/>
          <c:tx>
            <c:strRef>
              <c:f>nocleg!$B$111</c:f>
              <c:strCache>
                <c:ptCount val="1"/>
                <c:pt idx="0">
                  <c:v>Nocleg u krewnych lub znajomych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nocleg!$C$107:$I$107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nocleg!$C$111:$I$111</c:f>
              <c:numCache>
                <c:formatCode>0</c:formatCode>
                <c:ptCount val="7"/>
                <c:pt idx="0">
                  <c:v>24.6</c:v>
                </c:pt>
                <c:pt idx="1">
                  <c:v>7.2</c:v>
                </c:pt>
                <c:pt idx="2">
                  <c:v>5.3</c:v>
                </c:pt>
                <c:pt idx="3">
                  <c:v>9.4</c:v>
                </c:pt>
                <c:pt idx="4">
                  <c:v>23.3</c:v>
                </c:pt>
                <c:pt idx="5">
                  <c:v>21.4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185760"/>
        <c:axId val="404184584"/>
      </c:barChart>
      <c:catAx>
        <c:axId val="4041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4184584"/>
        <c:crosses val="autoZero"/>
        <c:auto val="1"/>
        <c:lblAlgn val="ctr"/>
        <c:lblOffset val="100"/>
        <c:noMultiLvlLbl val="0"/>
      </c:catAx>
      <c:valAx>
        <c:axId val="40418458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40418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7226222941769"/>
          <c:y val="0.213248666735703"/>
          <c:w val="0.19703107762891339"/>
          <c:h val="0.62487541098195565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>
          <a:latin typeface="Roboto Regular"/>
        </a:defRPr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435426771227144E-2"/>
          <c:y val="4.5238725831925071E-2"/>
          <c:w val="0.91953911316290338"/>
          <c:h val="0.70204985286018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metryczka!$D$24</c:f>
              <c:strCache>
                <c:ptCount val="1"/>
                <c:pt idx="0">
                  <c:v>odwiedzający ogółem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9.1232625505247803E-3"/>
                  <c:y val="2.877320349293096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9828547317091839E-3"/>
                  <c:y val="5.754640698586193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23,7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438660174646548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263670369340379E-2"/>
                  <c:y val="5.754640698586193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1232625505247803E-3"/>
                  <c:y val="5.754640698586193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metryczka!$C$25:$C$30</c:f>
              <c:strCache>
                <c:ptCount val="6"/>
                <c:pt idx="0">
                  <c:v>poniżej 26 lat</c:v>
                </c:pt>
                <c:pt idx="1">
                  <c:v>26-35 lat</c:v>
                </c:pt>
                <c:pt idx="2">
                  <c:v>36-45 lat</c:v>
                </c:pt>
                <c:pt idx="3">
                  <c:v>46-55 lat</c:v>
                </c:pt>
                <c:pt idx="4">
                  <c:v>56-65 lat</c:v>
                </c:pt>
                <c:pt idx="5">
                  <c:v>Powyżej 65 lat</c:v>
                </c:pt>
              </c:strCache>
            </c:strRef>
          </c:cat>
          <c:val>
            <c:numRef>
              <c:f>metryczka!$D$25:$D$30</c:f>
              <c:numCache>
                <c:formatCode>0.0%</c:formatCode>
                <c:ptCount val="6"/>
                <c:pt idx="0">
                  <c:v>0.24199999999999999</c:v>
                </c:pt>
                <c:pt idx="1">
                  <c:v>0.23699999999999999</c:v>
                </c:pt>
                <c:pt idx="2">
                  <c:v>0.25700000000000001</c:v>
                </c:pt>
                <c:pt idx="3">
                  <c:v>0.14499999999999999</c:v>
                </c:pt>
                <c:pt idx="4">
                  <c:v>0.08</c:v>
                </c:pt>
                <c:pt idx="5">
                  <c:v>3.9E-2</c:v>
                </c:pt>
              </c:numCache>
            </c:numRef>
          </c:val>
        </c:ser>
        <c:ser>
          <c:idx val="1"/>
          <c:order val="1"/>
          <c:tx>
            <c:strRef>
              <c:f>metryczka!$E$24</c:f>
              <c:strCache>
                <c:ptCount val="1"/>
                <c:pt idx="0">
                  <c:v>odwiedzający krajowi</c:v>
                </c:pt>
              </c:strCache>
            </c:strRef>
          </c:tx>
          <c:spPr>
            <a:solidFill>
              <a:srgbClr val="F2B01E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2.2808156376311951E-3"/>
                  <c:y val="1.15092813971723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438660174646548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232625505247803E-3"/>
                  <c:y val="5.754640698586193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26,6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metryczka!$C$25:$C$30</c:f>
              <c:strCache>
                <c:ptCount val="6"/>
                <c:pt idx="0">
                  <c:v>poniżej 26 lat</c:v>
                </c:pt>
                <c:pt idx="1">
                  <c:v>26-35 lat</c:v>
                </c:pt>
                <c:pt idx="2">
                  <c:v>36-45 lat</c:v>
                </c:pt>
                <c:pt idx="3">
                  <c:v>46-55 lat</c:v>
                </c:pt>
                <c:pt idx="4">
                  <c:v>56-65 lat</c:v>
                </c:pt>
                <c:pt idx="5">
                  <c:v>Powyżej 65 lat</c:v>
                </c:pt>
              </c:strCache>
            </c:strRef>
          </c:cat>
          <c:val>
            <c:numRef>
              <c:f>metryczka!$E$25:$E$30</c:f>
              <c:numCache>
                <c:formatCode>0.0%</c:formatCode>
                <c:ptCount val="6"/>
                <c:pt idx="0">
                  <c:v>0.23799999999999999</c:v>
                </c:pt>
                <c:pt idx="1">
                  <c:v>0.23200000000000001</c:v>
                </c:pt>
                <c:pt idx="2">
                  <c:v>0.26600000000000001</c:v>
                </c:pt>
                <c:pt idx="3">
                  <c:v>0.14299999999999999</c:v>
                </c:pt>
                <c:pt idx="4">
                  <c:v>0.08</c:v>
                </c:pt>
                <c:pt idx="5">
                  <c:v>4.1000000000000002E-2</c:v>
                </c:pt>
              </c:numCache>
            </c:numRef>
          </c:val>
        </c:ser>
        <c:ser>
          <c:idx val="2"/>
          <c:order val="2"/>
          <c:tx>
            <c:strRef>
              <c:f>metryczka!$F$24</c:f>
              <c:strCache>
                <c:ptCount val="1"/>
                <c:pt idx="0">
                  <c:v>odwiedzający zagraniczni</c:v>
                </c:pt>
              </c:strCache>
            </c:strRef>
          </c:tx>
          <c:spPr>
            <a:solidFill>
              <a:srgbClr val="6CB333"/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5.7020390940780092E-3"/>
                  <c:y val="2.877320349293096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26,5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616312752623902E-3"/>
                  <c:y val="8.631961047879263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616312752623902E-3"/>
                  <c:y val="2.877320349293096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212234564467928E-3"/>
                  <c:y val="1.150928139717238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metryczka!$C$25:$C$30</c:f>
              <c:strCache>
                <c:ptCount val="6"/>
                <c:pt idx="0">
                  <c:v>poniżej 26 lat</c:v>
                </c:pt>
                <c:pt idx="1">
                  <c:v>26-35 lat</c:v>
                </c:pt>
                <c:pt idx="2">
                  <c:v>36-45 lat</c:v>
                </c:pt>
                <c:pt idx="3">
                  <c:v>46-55 lat</c:v>
                </c:pt>
                <c:pt idx="4">
                  <c:v>56-65 lat</c:v>
                </c:pt>
                <c:pt idx="5">
                  <c:v>Powyżej 65 lat</c:v>
                </c:pt>
              </c:strCache>
            </c:strRef>
          </c:cat>
          <c:val>
            <c:numRef>
              <c:f>metryczka!$F$25:$F$30</c:f>
              <c:numCache>
                <c:formatCode>0.0%</c:formatCode>
                <c:ptCount val="6"/>
                <c:pt idx="0">
                  <c:v>0.26300000000000001</c:v>
                </c:pt>
                <c:pt idx="1">
                  <c:v>0.26500000000000001</c:v>
                </c:pt>
                <c:pt idx="2">
                  <c:v>0.21099999999999999</c:v>
                </c:pt>
                <c:pt idx="3">
                  <c:v>0.157</c:v>
                </c:pt>
                <c:pt idx="4">
                  <c:v>7.9000000000000001E-2</c:v>
                </c:pt>
                <c:pt idx="5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186152"/>
        <c:axId val="404190856"/>
      </c:barChart>
      <c:catAx>
        <c:axId val="404186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4190856"/>
        <c:crosses val="autoZero"/>
        <c:auto val="1"/>
        <c:lblAlgn val="ctr"/>
        <c:lblOffset val="100"/>
        <c:noMultiLvlLbl val="0"/>
      </c:catAx>
      <c:valAx>
        <c:axId val="4041908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04186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00746558573206"/>
          <c:w val="1"/>
          <c:h val="8.4369488720677871E-2"/>
        </c:manualLayout>
      </c:layout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800">
          <a:latin typeface="Roboto Regular"/>
        </a:defRPr>
      </a:pPr>
      <a:endParaRPr lang="pl-P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777918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7129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162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34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687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64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789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01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40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029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82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  <p:pic>
        <p:nvPicPr>
          <p:cNvPr id="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58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61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24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65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26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56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33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325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94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67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85725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515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29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078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51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749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816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624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797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33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80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 marL="939800" indent="-469900">
              <a:spcBef>
                <a:spcPts val="2400"/>
              </a:spcBef>
              <a:defRPr sz="3600"/>
            </a:lvl2pPr>
            <a:lvl3pPr marL="1409700" indent="-469900">
              <a:spcBef>
                <a:spcPts val="2400"/>
              </a:spcBef>
              <a:defRPr sz="3600"/>
            </a:lvl3pPr>
            <a:lvl4pPr marL="1879600" indent="-469900">
              <a:spcBef>
                <a:spcPts val="2400"/>
              </a:spcBef>
              <a:defRPr sz="3600"/>
            </a:lvl4pPr>
            <a:lvl5pPr marL="2349500" indent="-469900">
              <a:spcBef>
                <a:spcPts val="2400"/>
              </a:spcBef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" y="-6350"/>
            <a:ext cx="12997658" cy="998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84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37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t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  <p:pic>
        <p:nvPicPr>
          <p:cNvPr id="4" name="pasted-image.t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560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60" r:id="rId6"/>
    <p:sldLayoutId id="2147483662" r:id="rId7"/>
  </p:sldLayoutIdLst>
  <p:transition spd="med"/>
  <p:timing>
    <p:tnLst>
      <p:par>
        <p:cTn id="1" dur="indefinite" restart="never" nodeType="tmRoot"/>
      </p:par>
    </p:tnLst>
  </p:timing>
  <p:txStyles>
    <p:titleStyle>
      <a:lvl1pPr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indent="228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indent="457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indent="685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indent="9144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31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30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9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8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3823-CBCF-3F46-9B9A-0447F811B7ED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69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D0FF-55B3-7A40-9C81-5E63F41E75A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  <p:pic>
        <p:nvPicPr>
          <p:cNvPr id="15" name="pasted-image.ti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631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773553" y="2979063"/>
            <a:ext cx="9588500" cy="50863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7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BADANIE </a:t>
            </a:r>
            <a: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RUCHU TURYSTYCZNEGO </a:t>
            </a:r>
            <a:b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7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WOJEWÓDZTWIE </a:t>
            </a:r>
            <a: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MAŁOPOLSKIM </a:t>
            </a:r>
            <a:b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altLang="pl-PL" sz="7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pl-PL" altLang="pl-PL" sz="7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endParaRPr sz="7200" b="1" dirty="0">
              <a:solidFill>
                <a:srgbClr val="4142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0859837" cy="127250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FORMA ZAKWATEROWANIA TURYSTÓW  KRAJOWYCH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591875"/>
            <a:ext cx="108598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300" dirty="0">
                <a:latin typeface="Roboto Regular"/>
              </a:rPr>
              <a:t>Hierarchia preferowanych form zakwaterowania nie zmieniła się w ostatnich latach. </a:t>
            </a:r>
            <a:r>
              <a:rPr lang="pl-PL" sz="2300" dirty="0" smtClean="0">
                <a:latin typeface="Roboto Regular"/>
              </a:rPr>
              <a:t>Największą </a:t>
            </a:r>
            <a:r>
              <a:rPr lang="pl-PL" sz="2300" dirty="0">
                <a:latin typeface="Roboto Regular"/>
              </a:rPr>
              <a:t>popularnością cieszą się </a:t>
            </a:r>
            <a:r>
              <a:rPr lang="pl-PL" sz="2300" b="1" dirty="0">
                <a:latin typeface="Roboto Regular"/>
              </a:rPr>
              <a:t>kwatery prywatne </a:t>
            </a:r>
            <a:r>
              <a:rPr lang="pl-PL" sz="2300" dirty="0">
                <a:latin typeface="Roboto Regular"/>
              </a:rPr>
              <a:t>(w tym agroturystyczne) oraz </a:t>
            </a:r>
            <a:r>
              <a:rPr lang="pl-PL" sz="2300" b="1" dirty="0">
                <a:latin typeface="Roboto Regular"/>
              </a:rPr>
              <a:t>pensjonaty</a:t>
            </a:r>
            <a:r>
              <a:rPr lang="pl-PL" sz="2300" dirty="0">
                <a:latin typeface="Roboto Regular"/>
              </a:rPr>
              <a:t>. </a:t>
            </a:r>
            <a:r>
              <a:rPr lang="pl-PL" sz="2300" dirty="0" smtClean="0">
                <a:latin typeface="Roboto Regular"/>
              </a:rPr>
              <a:t>Dopiero na trzeciej pozycji plasują się hotele. </a:t>
            </a:r>
          </a:p>
        </p:txBody>
      </p:sp>
      <p:pic>
        <p:nvPicPr>
          <p:cNvPr id="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874950"/>
              </p:ext>
            </p:extLst>
          </p:nvPr>
        </p:nvGraphicFramePr>
        <p:xfrm>
          <a:off x="536015" y="3121573"/>
          <a:ext cx="11846485" cy="559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10437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0859837" cy="127250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FORMA ZAKWATEROWANIA TURYSTÓW  </a:t>
            </a:r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ZAGRANICZNYCH</a:t>
            </a:r>
            <a:endParaRPr lang="pl-PL" sz="4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9663" y="1591875"/>
            <a:ext cx="108598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Roboto Regular"/>
              </a:rPr>
              <a:t>Na przestrzeni ostatnich </a:t>
            </a:r>
            <a:r>
              <a:rPr lang="pl-PL" dirty="0" smtClean="0">
                <a:latin typeface="Roboto Regular"/>
              </a:rPr>
              <a:t>lat </a:t>
            </a:r>
            <a:r>
              <a:rPr lang="pl-PL" b="1" dirty="0">
                <a:latin typeface="Roboto Regular"/>
              </a:rPr>
              <a:t>hotele stanowią niezmiennie najczęściej wybierany typ obiektów </a:t>
            </a:r>
            <a:r>
              <a:rPr lang="pl-PL" b="1" dirty="0" smtClean="0">
                <a:latin typeface="Roboto Regular"/>
              </a:rPr>
              <a:t>noclegowych. </a:t>
            </a:r>
            <a:r>
              <a:rPr lang="pl-PL" dirty="0" smtClean="0">
                <a:latin typeface="Roboto Regular"/>
              </a:rPr>
              <a:t>Odsetek </a:t>
            </a:r>
            <a:r>
              <a:rPr lang="pl-PL" dirty="0">
                <a:latin typeface="Roboto Regular"/>
              </a:rPr>
              <a:t>nocujących w pensjonatach i kwaterach prywatnych jest znacznie niższy i nie ulega dużym </a:t>
            </a:r>
            <a:r>
              <a:rPr lang="pl-PL" dirty="0" smtClean="0">
                <a:latin typeface="Roboto Regular"/>
              </a:rPr>
              <a:t>zmianom           w </a:t>
            </a:r>
            <a:r>
              <a:rPr lang="pl-PL" dirty="0">
                <a:latin typeface="Roboto Regular"/>
              </a:rPr>
              <a:t>ostatnich </a:t>
            </a:r>
            <a:r>
              <a:rPr lang="pl-PL" dirty="0" smtClean="0">
                <a:latin typeface="Roboto Regular"/>
              </a:rPr>
              <a:t>latach. Po dużym wzroście w roku 2015, spada odsetek turystów zagranicznych nocujących u rodziny i znajomych</a:t>
            </a:r>
            <a:r>
              <a:rPr lang="pl-PL" dirty="0" smtClean="0">
                <a:latin typeface="Century Gothic" panose="020B0502020202020204" pitchFamily="34" charset="0"/>
              </a:rPr>
              <a:t>. </a:t>
            </a: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325501"/>
              </p:ext>
            </p:extLst>
          </p:nvPr>
        </p:nvGraphicFramePr>
        <p:xfrm>
          <a:off x="520262" y="3900199"/>
          <a:ext cx="11709838" cy="494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41826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0859837" cy="127250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ŚRODEK TRANSPORTU ODWIEDZAJĄCYCH MAŁOPOLSKĘ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744271"/>
            <a:ext cx="1085983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 smtClean="0">
                <a:latin typeface="Roboto Regular"/>
              </a:rPr>
              <a:t>Ponad 70% </a:t>
            </a:r>
            <a:r>
              <a:rPr lang="pl-PL" sz="2200" b="1" dirty="0">
                <a:latin typeface="Roboto Regular"/>
              </a:rPr>
              <a:t>odwiedzających krajowych </a:t>
            </a:r>
            <a:r>
              <a:rPr lang="pl-PL" sz="2200" dirty="0">
                <a:latin typeface="Roboto Regular"/>
              </a:rPr>
              <a:t>przybywa do Małopolski </a:t>
            </a:r>
            <a:r>
              <a:rPr lang="pl-PL" sz="2200" dirty="0" smtClean="0">
                <a:latin typeface="Roboto Regular"/>
              </a:rPr>
              <a:t>samochodem.                    W </a:t>
            </a:r>
            <a:r>
              <a:rPr lang="pl-PL" sz="2200" dirty="0">
                <a:latin typeface="Roboto Regular"/>
              </a:rPr>
              <a:t>drugiej kolejności wykorzystywane są busy i autobusy </a:t>
            </a:r>
            <a:r>
              <a:rPr lang="pl-PL" sz="2200" dirty="0" smtClean="0">
                <a:latin typeface="Roboto Regular"/>
              </a:rPr>
              <a:t>kursowe, a </a:t>
            </a:r>
            <a:r>
              <a:rPr lang="pl-PL" sz="2200" dirty="0">
                <a:latin typeface="Roboto Regular"/>
              </a:rPr>
              <a:t>w przypadku turystów </a:t>
            </a:r>
            <a:r>
              <a:rPr lang="pl-PL" sz="2200" dirty="0" smtClean="0">
                <a:latin typeface="Roboto Regular"/>
              </a:rPr>
              <a:t>popularne są także autokary wycieczkowe i pociągi</a:t>
            </a:r>
            <a:r>
              <a:rPr lang="pl-PL" sz="2200" dirty="0">
                <a:latin typeface="Roboto Regular"/>
              </a:rPr>
              <a:t>.</a:t>
            </a:r>
          </a:p>
          <a:p>
            <a:r>
              <a:rPr lang="pl-PL" sz="2200" dirty="0">
                <a:latin typeface="Roboto Regular"/>
              </a:rPr>
              <a:t> </a:t>
            </a:r>
          </a:p>
          <a:p>
            <a:pPr algn="just"/>
            <a:r>
              <a:rPr lang="pl-PL" sz="2200" b="1" dirty="0">
                <a:latin typeface="Roboto Regular"/>
              </a:rPr>
              <a:t>O</a:t>
            </a:r>
            <a:r>
              <a:rPr lang="pl-PL" sz="2200" b="1" dirty="0" smtClean="0">
                <a:latin typeface="Roboto Regular"/>
              </a:rPr>
              <a:t>dwiedzający </a:t>
            </a:r>
            <a:r>
              <a:rPr lang="pl-PL" sz="2200" b="1" dirty="0">
                <a:latin typeface="Roboto Regular"/>
              </a:rPr>
              <a:t>zagraniczni </a:t>
            </a:r>
            <a:r>
              <a:rPr lang="pl-PL" sz="2200" dirty="0">
                <a:latin typeface="Roboto Regular"/>
              </a:rPr>
              <a:t>najczęściej podróżują samochodami, choć skala ich wykorzystania jest </a:t>
            </a:r>
            <a:r>
              <a:rPr lang="pl-PL" sz="2200" dirty="0" smtClean="0">
                <a:latin typeface="Roboto Regular"/>
              </a:rPr>
              <a:t>mniejsza, ze względu na dużą popularność </a:t>
            </a:r>
            <a:r>
              <a:rPr lang="pl-PL" sz="2200" dirty="0">
                <a:latin typeface="Roboto Regular"/>
              </a:rPr>
              <a:t>transportu </a:t>
            </a:r>
            <a:r>
              <a:rPr lang="pl-PL" sz="2200" dirty="0" smtClean="0">
                <a:latin typeface="Roboto Regular"/>
              </a:rPr>
              <a:t>lotniczego, zarówno wśród turystów (42%), jak i gości (34%).</a:t>
            </a:r>
            <a:endParaRPr lang="pl-PL" sz="2200" dirty="0">
              <a:latin typeface="Roboto Regular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40513"/>
              </p:ext>
            </p:extLst>
          </p:nvPr>
        </p:nvGraphicFramePr>
        <p:xfrm>
          <a:off x="379663" y="4426755"/>
          <a:ext cx="12098093" cy="42098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92392"/>
                <a:gridCol w="3626069"/>
                <a:gridCol w="1944908"/>
                <a:gridCol w="1944908"/>
                <a:gridCol w="1944908"/>
                <a:gridCol w="1944908"/>
              </a:tblGrid>
              <a:tr h="8572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Lp.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Środek transportu 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krajowi </a:t>
                      </a:r>
                      <a:endParaRPr lang="pl-PL" sz="2200" dirty="0" smtClean="0">
                        <a:solidFill>
                          <a:schemeClr val="tx1"/>
                        </a:solidFill>
                        <a:effectLst/>
                        <a:latin typeface="Roboto Regula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(%)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zagraniczni </a:t>
                      </a:r>
                      <a:endParaRPr lang="pl-PL" sz="2200" dirty="0" smtClean="0">
                        <a:solidFill>
                          <a:schemeClr val="tx1"/>
                        </a:solidFill>
                        <a:effectLst/>
                        <a:latin typeface="Roboto Regular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(%)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89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TURYŚCI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GOŚCIE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TURYŚCI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GOŚCIE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Samochód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69,7%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75,2%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45,7%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56,6%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2.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Samolot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0,4%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0,3%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41,9%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33,7%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3.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Pociąg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10,4%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6,3%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11,1%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12,0%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4.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Bus kursowy/regularnej linii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10,6%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13,0%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9,2%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12,0%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Bus wycieczkowy/autokar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13,0%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12,3%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7,2%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Inny środek transportu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0,8%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2,7%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2,1%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1,2%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98045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51494"/>
            <a:ext cx="10725150" cy="83435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WIEK ODWIEDZAJĄCYCH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268025"/>
            <a:ext cx="10859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b="1" dirty="0" smtClean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Prawie 74% </a:t>
            </a:r>
            <a:r>
              <a:rPr lang="pl-PL" b="1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odwiedzających Małopolskę to osoby do 45 roku życia.</a:t>
            </a:r>
          </a:p>
          <a:p>
            <a:pPr algn="just" eaLnBrk="0" hangingPunct="0"/>
            <a:r>
              <a:rPr lang="pl-PL" b="1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b="1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Średnia wieku odwiedzających zagranicznych jest niższa niż w przypadku odwiedzających </a:t>
            </a:r>
            <a:r>
              <a:rPr lang="pl-PL" dirty="0" smtClean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krajowych. </a:t>
            </a:r>
            <a:r>
              <a:rPr lang="pl-PL" dirty="0" err="1" smtClean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Nemal</a:t>
            </a:r>
            <a:r>
              <a:rPr lang="pl-PL" dirty="0" smtClean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 53% </a:t>
            </a:r>
            <a:r>
              <a:rPr lang="pl-PL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odwiedzających z innych państw ma nie więcej jak 35 </a:t>
            </a:r>
            <a:r>
              <a:rPr lang="pl-PL" dirty="0" smtClean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lat. Wśród </a:t>
            </a:r>
            <a:r>
              <a:rPr lang="pl-PL" dirty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odwiedzających krajowych </a:t>
            </a:r>
            <a:r>
              <a:rPr lang="pl-PL" dirty="0" smtClean="0">
                <a:latin typeface="Roboto Regular"/>
                <a:ea typeface="Verdana" panose="020B0604030504040204" pitchFamily="34" charset="0"/>
                <a:cs typeface="Verdana" panose="020B0604030504040204" pitchFamily="34" charset="0"/>
              </a:rPr>
              <a:t>najliczniejszą kategorię odwiedzających stanowią osoby między 36 a 45 rokiem życia. </a:t>
            </a:r>
            <a:endParaRPr lang="pl-PL" dirty="0">
              <a:latin typeface="Roboto Regular"/>
            </a:endParaRPr>
          </a:p>
        </p:txBody>
      </p:sp>
      <p:pic>
        <p:nvPicPr>
          <p:cNvPr id="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123960"/>
              </p:ext>
            </p:extLst>
          </p:nvPr>
        </p:nvGraphicFramePr>
        <p:xfrm>
          <a:off x="514350" y="3867150"/>
          <a:ext cx="11372850" cy="489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0654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51494"/>
            <a:ext cx="10725150" cy="83435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CEL PRZYJAZDU DO MAŁOPOLSKI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107868"/>
            <a:ext cx="108598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dirty="0">
                <a:latin typeface="Roboto Regular"/>
              </a:rPr>
              <a:t>We wszystkich czterech kategoriach respondentów dominującymi celami przyjazdu do Małopolski są: </a:t>
            </a:r>
            <a:r>
              <a:rPr lang="pl-PL" b="1" dirty="0">
                <a:latin typeface="Roboto Regular"/>
              </a:rPr>
              <a:t>wypoczynek, zwiedzanie zabytków oraz turystyka aktywna</a:t>
            </a:r>
            <a:r>
              <a:rPr lang="pl-PL" dirty="0">
                <a:latin typeface="Roboto Regular"/>
              </a:rPr>
              <a:t>.</a:t>
            </a:r>
          </a:p>
          <a:p>
            <a:pPr algn="just" eaLnBrk="0" hangingPunct="0"/>
            <a:r>
              <a:rPr lang="pl-PL" dirty="0">
                <a:latin typeface="Roboto Regular"/>
              </a:rPr>
              <a:t>Turystyka aktywna jest istotniejsza dla odwiedzających krajowych, natomiast odwiedzający zagraniczni </a:t>
            </a:r>
            <a:r>
              <a:rPr lang="pl-PL" dirty="0" smtClean="0">
                <a:latin typeface="Roboto Regular"/>
              </a:rPr>
              <a:t>częściej </a:t>
            </a:r>
            <a:r>
              <a:rPr lang="pl-PL" dirty="0">
                <a:latin typeface="Roboto Regular"/>
              </a:rPr>
              <a:t>deklarują chęć zwiedzania zabytków.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7636"/>
              </p:ext>
            </p:extLst>
          </p:nvPr>
        </p:nvGraphicFramePr>
        <p:xfrm>
          <a:off x="514350" y="3443041"/>
          <a:ext cx="8501313" cy="5530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7193"/>
                <a:gridCol w="3483608"/>
                <a:gridCol w="1100128"/>
                <a:gridCol w="1100128"/>
                <a:gridCol w="1100128"/>
                <a:gridCol w="1100128"/>
              </a:tblGrid>
              <a:tr h="5903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Lp.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Cel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wizyty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krajowi (%)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zagraniczni (%)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939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goście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turyści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goście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turyści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Wypoczynek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33,0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78,4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44,0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66,1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2.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Zwiedzanie zabytków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30,1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48,4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52,4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66,7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3.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Turystyka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aktywna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42,1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51,1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19,0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27,1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4.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Odwiedziny u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rodziny/znajomych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13,1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16,1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11,9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23,7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Rozrywka, pobyt w restauracjach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3,6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12,5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6,0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17,0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Cel religijny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8,1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6,0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6,0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6,3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7.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Zakupy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4,8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6,0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4,8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13,3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8.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Sprawy służbowe/interesy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4,5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2,8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8,3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4,3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9.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Cel zdrowotny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4,6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10,8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4,8</a:t>
                      </a:r>
                      <a:endParaRPr lang="pl-PL" sz="220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  <a:ea typeface="Times New Roman"/>
                          <a:cs typeface="Arial"/>
                        </a:rPr>
                        <a:t>3,9</a:t>
                      </a:r>
                      <a:endParaRPr lang="pl-PL" sz="2200" dirty="0">
                        <a:effectLst/>
                        <a:latin typeface="Roboto Regular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9271500" y="4079985"/>
            <a:ext cx="373329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/>
            <a:r>
              <a:rPr lang="pl-PL" sz="2200" dirty="0">
                <a:latin typeface="Roboto Regular"/>
              </a:rPr>
              <a:t>Wśród </a:t>
            </a:r>
            <a:r>
              <a:rPr lang="pl-PL" sz="2200" b="1" dirty="0">
                <a:latin typeface="Roboto Regular"/>
              </a:rPr>
              <a:t>turystów zagranicznych </a:t>
            </a:r>
            <a:r>
              <a:rPr lang="pl-PL" sz="2200" dirty="0">
                <a:latin typeface="Roboto Regular"/>
              </a:rPr>
              <a:t>istotnym celem wizyty w Małopolsce są </a:t>
            </a:r>
            <a:r>
              <a:rPr lang="pl-PL" sz="2200" dirty="0" smtClean="0">
                <a:latin typeface="Roboto Regular"/>
              </a:rPr>
              <a:t>również odwiedziny </a:t>
            </a:r>
            <a:endParaRPr lang="pl-PL" sz="2200" dirty="0">
              <a:latin typeface="Roboto Regular"/>
            </a:endParaRPr>
          </a:p>
          <a:p>
            <a:pPr algn="l" eaLnBrk="0" hangingPunct="0"/>
            <a:r>
              <a:rPr lang="pl-PL" sz="2200" dirty="0">
                <a:latin typeface="Roboto Regular"/>
              </a:rPr>
              <a:t>u </a:t>
            </a:r>
            <a:r>
              <a:rPr lang="pl-PL" sz="2200" dirty="0" smtClean="0">
                <a:latin typeface="Roboto Regular"/>
              </a:rPr>
              <a:t>rodziny lub znajomych </a:t>
            </a:r>
            <a:r>
              <a:rPr lang="pl-PL" sz="2200" dirty="0">
                <a:latin typeface="Roboto Regular"/>
              </a:rPr>
              <a:t>oraz rozrywka</a:t>
            </a:r>
            <a:r>
              <a:rPr lang="pl-PL" sz="2200" dirty="0" smtClean="0">
                <a:latin typeface="Roboto Regular"/>
              </a:rPr>
              <a:t>.</a:t>
            </a:r>
          </a:p>
          <a:p>
            <a:pPr algn="l" eaLnBrk="0" hangingPunct="0"/>
            <a:endParaRPr lang="pl-PL" sz="2200" dirty="0">
              <a:latin typeface="Roboto Regular"/>
            </a:endParaRPr>
          </a:p>
          <a:p>
            <a:pPr algn="l" eaLnBrk="0" hangingPunct="0"/>
            <a:r>
              <a:rPr lang="pl-PL" sz="2200" dirty="0" smtClean="0">
                <a:latin typeface="Roboto Regular"/>
              </a:rPr>
              <a:t>Turyści krajowi stosunkowo często przyjeżdżają              w celach zdrowotnych. </a:t>
            </a:r>
            <a:endParaRPr lang="pl-PL" sz="2200" dirty="0">
              <a:latin typeface="Roboto Regular"/>
            </a:endParaRPr>
          </a:p>
          <a:p>
            <a:pPr algn="l" eaLnBrk="0" hangingPunct="0"/>
            <a:endParaRPr lang="pl-PL" sz="2200" dirty="0">
              <a:latin typeface="Roboto Regular"/>
            </a:endParaRPr>
          </a:p>
        </p:txBody>
      </p:sp>
      <p:pic>
        <p:nvPicPr>
          <p:cNvPr id="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6864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51494"/>
            <a:ext cx="10725150" cy="83435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OCENA OFERTY TURYSTYCZNEJ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268025"/>
            <a:ext cx="10859837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ct val="20000"/>
              </a:spcBef>
            </a:pPr>
            <a:r>
              <a:rPr lang="pl-PL" sz="2200" dirty="0">
                <a:latin typeface="Roboto Regular"/>
              </a:rPr>
              <a:t>Jakość niemal wszystkich aspektów oferty turystycznej została oceniona bardzo pozytywnie, na poziomie przekraczającym 4,00 </a:t>
            </a:r>
            <a:r>
              <a:rPr lang="pl-PL" sz="2200" dirty="0" smtClean="0">
                <a:latin typeface="Roboto Regular"/>
              </a:rPr>
              <a:t>punkty w </a:t>
            </a:r>
            <a:r>
              <a:rPr lang="pl-PL" sz="2200" dirty="0">
                <a:latin typeface="Roboto Regular"/>
              </a:rPr>
              <a:t>pięciopunktowej skali </a:t>
            </a:r>
            <a:r>
              <a:rPr lang="pl-PL" sz="2200" dirty="0" smtClean="0">
                <a:latin typeface="Roboto Regular"/>
              </a:rPr>
              <a:t>ocen (wyjątek stanowi ocena dojazdu dokonana przez odwiedzających krajowych).</a:t>
            </a:r>
          </a:p>
          <a:p>
            <a:pPr algn="just" eaLnBrk="0" hangingPunct="0">
              <a:lnSpc>
                <a:spcPct val="110000"/>
              </a:lnSpc>
              <a:spcBef>
                <a:spcPct val="20000"/>
              </a:spcBef>
            </a:pPr>
            <a:r>
              <a:rPr lang="pl-PL" sz="2200" dirty="0" smtClean="0">
                <a:latin typeface="Roboto Regular"/>
              </a:rPr>
              <a:t>Najwyżej oceniana jest atmosfera i życzliwość oraz atrakcje turystyczne, najniżej: dojazd oraz transport i skomunikowanie regionu. </a:t>
            </a:r>
            <a:endParaRPr lang="pl-PL" sz="2200" dirty="0">
              <a:latin typeface="Roboto Regular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42951"/>
              </p:ext>
            </p:extLst>
          </p:nvPr>
        </p:nvGraphicFramePr>
        <p:xfrm>
          <a:off x="514350" y="3454502"/>
          <a:ext cx="12039600" cy="53378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60224"/>
                <a:gridCol w="5026226"/>
                <a:gridCol w="3076575"/>
                <a:gridCol w="3076575"/>
              </a:tblGrid>
              <a:tr h="5618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Lp.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Aspekt oferty turystycznej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Średnia ocena jakości oferty turystycznej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618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krajowi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odwiedzający zagraniczni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Atrakcje turystyczne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solidFill>
                            <a:srgbClr val="CC006A"/>
                          </a:solidFill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4,42</a:t>
                      </a:r>
                      <a:endParaRPr lang="pl-PL" sz="2200" dirty="0">
                        <a:solidFill>
                          <a:srgbClr val="CC006A"/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solidFill>
                            <a:srgbClr val="CC006A"/>
                          </a:solidFill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4,46</a:t>
                      </a:r>
                      <a:endParaRPr lang="pl-PL" sz="2200" dirty="0">
                        <a:solidFill>
                          <a:srgbClr val="CC006A"/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2.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Baza noclegowa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3.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Baza gastronomiczna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4.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Obsługa turystyczna/usługi przewodnickie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Bezpieczeństwo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Dojazd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solidFill>
                            <a:srgbClr val="00B050"/>
                          </a:solidFill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3,83</a:t>
                      </a:r>
                      <a:endParaRPr lang="pl-PL" sz="2200" dirty="0">
                        <a:solidFill>
                          <a:srgbClr val="00B050"/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solidFill>
                            <a:srgbClr val="00B050"/>
                          </a:solidFill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7.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Informacja turystyczna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8.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Atmosfera/życzliwość/gościnność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solidFill>
                            <a:srgbClr val="CC006A"/>
                          </a:solidFill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4,61</a:t>
                      </a:r>
                      <a:endParaRPr lang="pl-PL" sz="2200" dirty="0">
                        <a:solidFill>
                          <a:srgbClr val="CC006A"/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solidFill>
                            <a:srgbClr val="CC006A"/>
                          </a:solidFill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9.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Transport/skomunikowanie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10.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Czystość w miejscach publicznych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200" b="0" dirty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4,28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3488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51494"/>
            <a:ext cx="10725150" cy="83435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NAJWIĘKSZE ATRAKCJE REGIONU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3" y="1268025"/>
            <a:ext cx="106573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l-PL" sz="2200" b="1" dirty="0">
                <a:latin typeface="Roboto Regular"/>
              </a:rPr>
              <a:t>Kraków</a:t>
            </a:r>
            <a:r>
              <a:rPr lang="pl-PL" sz="2200" dirty="0">
                <a:latin typeface="Roboto Regular"/>
              </a:rPr>
              <a:t> utrzymuje swoją pozycję lidera wśród atrakcji turystycznych regionu.</a:t>
            </a:r>
          </a:p>
          <a:p>
            <a:pPr algn="just" eaLnBrk="0" hangingPunct="0"/>
            <a:r>
              <a:rPr lang="pl-PL" sz="2200" dirty="0" smtClean="0">
                <a:latin typeface="Roboto Regular"/>
              </a:rPr>
              <a:t>W czołówce hierarchii utrzymuje się </a:t>
            </a:r>
            <a:r>
              <a:rPr lang="pl-PL" sz="2200" b="1" dirty="0" smtClean="0">
                <a:latin typeface="Roboto Regular"/>
              </a:rPr>
              <a:t>Zakopane </a:t>
            </a:r>
            <a:r>
              <a:rPr lang="pl-PL" sz="2200" dirty="0">
                <a:latin typeface="Roboto Regular"/>
              </a:rPr>
              <a:t>oraz</a:t>
            </a:r>
            <a:r>
              <a:rPr lang="pl-PL" sz="2200" b="1" dirty="0">
                <a:latin typeface="Roboto Regular"/>
              </a:rPr>
              <a:t> Kopalnia </a:t>
            </a:r>
            <a:r>
              <a:rPr lang="pl-PL" sz="2200" b="1" dirty="0" smtClean="0">
                <a:latin typeface="Roboto Regular"/>
              </a:rPr>
              <a:t>Soli w </a:t>
            </a:r>
            <a:r>
              <a:rPr lang="pl-PL" sz="2200" b="1" dirty="0">
                <a:latin typeface="Roboto Regular"/>
              </a:rPr>
              <a:t>Wieliczce. </a:t>
            </a:r>
            <a:r>
              <a:rPr lang="pl-PL" sz="2200" dirty="0" smtClean="0">
                <a:latin typeface="Roboto Regular"/>
              </a:rPr>
              <a:t>Utrwaliła się wysoka częstotliwość wskazań na </a:t>
            </a:r>
            <a:r>
              <a:rPr lang="pl-PL" sz="2200" b="1" dirty="0" smtClean="0">
                <a:latin typeface="Roboto Regular"/>
              </a:rPr>
              <a:t>góry</a:t>
            </a:r>
            <a:r>
              <a:rPr lang="pl-PL" sz="2200" dirty="0" smtClean="0">
                <a:latin typeface="Roboto Regular"/>
              </a:rPr>
              <a:t>, natomiast pozycja </a:t>
            </a:r>
            <a:r>
              <a:rPr lang="pl-PL" sz="2200" b="1" dirty="0" smtClean="0">
                <a:latin typeface="Roboto Regular"/>
              </a:rPr>
              <a:t>Oświęcimia (Muzeum Auschwitz-Birkenau</a:t>
            </a:r>
            <a:r>
              <a:rPr lang="pl-PL" sz="2200" dirty="0" smtClean="0">
                <a:latin typeface="Roboto Regular"/>
              </a:rPr>
              <a:t>) wzrosła. </a:t>
            </a:r>
            <a:endParaRPr lang="pl-PL" sz="2200" dirty="0">
              <a:latin typeface="Roboto Regular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22553"/>
              </p:ext>
            </p:extLst>
          </p:nvPr>
        </p:nvGraphicFramePr>
        <p:xfrm>
          <a:off x="379663" y="3046096"/>
          <a:ext cx="5949885" cy="577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30977"/>
                <a:gridCol w="3549485"/>
                <a:gridCol w="1769423"/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Lp.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Lokalizacje</a:t>
                      </a:r>
                      <a:r>
                        <a:rPr lang="pl-PL" sz="1700" b="0" baseline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 wskazywane przez </a:t>
                      </a:r>
                    </a:p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pl-PL" sz="1700" b="1" baseline="0" dirty="0" smtClean="0">
                          <a:solidFill>
                            <a:srgbClr val="CC006A"/>
                          </a:solidFill>
                          <a:effectLst/>
                          <a:latin typeface="Roboto Regular"/>
                        </a:rPr>
                        <a:t>odwiedzających krajowych</a:t>
                      </a:r>
                      <a:endParaRPr lang="pl-PL" sz="1700" b="1" dirty="0">
                        <a:solidFill>
                          <a:srgbClr val="CC006A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Procent odwiedzających</a:t>
                      </a:r>
                      <a:endParaRPr lang="pl-PL" sz="17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Kraków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55,0%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w tym: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     Kraków - Wawel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5,7%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     Kraków - Rynek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5,4%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2.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Zakopane (w </a:t>
                      </a:r>
                      <a:r>
                        <a:rPr lang="pl-PL" sz="1800" b="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tym:</a:t>
                      </a:r>
                      <a:r>
                        <a:rPr lang="pl-PL" sz="1800" b="0" baseline="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 </a:t>
                      </a:r>
                      <a:r>
                        <a:rPr lang="pl-PL" sz="1800" b="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Gubałówka</a:t>
                      </a: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39,8%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3.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Góry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21,3%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4.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Wieliczka (Kopalnia Soli)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19,6%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Oświęcim </a:t>
                      </a:r>
                      <a:endParaRPr lang="pl-PL" sz="1800" b="0" dirty="0" smtClean="0">
                        <a:solidFill>
                          <a:schemeClr val="dk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  <a:sym typeface="Palatino"/>
                      </a:endParaRPr>
                    </a:p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(</a:t>
                      </a: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Muzeum Auschwitz-Birkenau)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10,0%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Krynica Zdrój </a:t>
                      </a:r>
                      <a:endParaRPr lang="pl-PL" sz="1800" b="0" dirty="0" smtClean="0">
                        <a:solidFill>
                          <a:schemeClr val="dk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  <a:sym typeface="Palatino"/>
                      </a:endParaRPr>
                    </a:p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(</a:t>
                      </a: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w tym: Jaworzyna Krynicka)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9,6%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7.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Szczawnica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7,0%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8.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Wadowice </a:t>
                      </a:r>
                      <a:r>
                        <a:rPr lang="pl-PL" sz="1800" b="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(Dom </a:t>
                      </a: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Jana Pawła II)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6,5%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9.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Białka Tatrzańska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5,9%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10.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7" marR="37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Bukowina Tatrzańska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4,2%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89916"/>
              </p:ext>
            </p:extLst>
          </p:nvPr>
        </p:nvGraphicFramePr>
        <p:xfrm>
          <a:off x="6602681" y="3055483"/>
          <a:ext cx="6092040" cy="577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77783"/>
                <a:gridCol w="3633508"/>
                <a:gridCol w="1780749"/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Lp.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>
                        <a:spcAft>
                          <a:spcPts val="0"/>
                        </a:spcAft>
                      </a:pPr>
                      <a:r>
                        <a:rPr lang="pl-PL" sz="17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Lokalizacje</a:t>
                      </a:r>
                      <a:r>
                        <a:rPr lang="pl-PL" sz="1700" b="0" baseline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 wskazywane przez </a:t>
                      </a:r>
                      <a:r>
                        <a:rPr lang="pl-PL" sz="1700" b="1" baseline="0" dirty="0" smtClean="0">
                          <a:solidFill>
                            <a:srgbClr val="DA518D"/>
                          </a:solidFill>
                          <a:effectLst/>
                          <a:latin typeface="Roboto Regular"/>
                        </a:rPr>
                        <a:t>odwiedzających zagranicznych</a:t>
                      </a:r>
                      <a:endParaRPr lang="pl-PL" sz="1700" b="1" dirty="0">
                        <a:solidFill>
                          <a:srgbClr val="DA518D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0" algn="ctr">
                        <a:spcAft>
                          <a:spcPts val="0"/>
                        </a:spcAft>
                      </a:pPr>
                      <a:r>
                        <a:rPr lang="pl-PL" sz="17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Procent odwiedzających</a:t>
                      </a:r>
                      <a:endParaRPr lang="pl-PL" sz="17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1.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Kraków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90,0%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w tym: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       Kraków – Wawel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16,3%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       Kraków – Rynek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11,8%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2.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Zakopane (w tym: Gubałówka)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27,7%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3.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Wieliczka (Kopalnia Soli)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25,5%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4.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Oświęcim</a:t>
                      </a:r>
                    </a:p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(</a:t>
                      </a: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Muzeum Auschwitz-Birkenau)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16,3%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5.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Góry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13,7%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6.</a:t>
                      </a:r>
                      <a:endParaRPr lang="pl-PL" sz="1800" b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Wadowice (Dom Jana Pawła II)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6,1%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7.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Bochnia (Kopalnia Soli)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4,3%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Krynica </a:t>
                      </a:r>
                      <a:r>
                        <a:rPr lang="pl-PL" sz="1800" b="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Zdrój</a:t>
                      </a:r>
                    </a:p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(</a:t>
                      </a: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w tym: Jaworzyna Krynicka)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3,8%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Tarnów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3,5%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l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Kalwaria Zebrzydowska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7950" algn="ctr" defTabSz="584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  <a:sym typeface="Palatino"/>
                        </a:rPr>
                        <a:t>2,6%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38005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251494"/>
            <a:ext cx="10725150" cy="834356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POZIOM ZADOWOLENIA Z </a:t>
            </a:r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POBYTU</a:t>
            </a:r>
            <a:endParaRPr lang="pl-PL" sz="4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9663" y="1268025"/>
            <a:ext cx="110503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dirty="0" smtClean="0">
                <a:latin typeface="Roboto Regular"/>
              </a:rPr>
              <a:t>Odwiedzający wyrażają wysoki poziom zadowolenia z </a:t>
            </a:r>
            <a:r>
              <a:rPr lang="pl-PL" sz="2200" b="1" dirty="0">
                <a:latin typeface="Roboto Regular"/>
              </a:rPr>
              <a:t>pobytu w województwie </a:t>
            </a:r>
            <a:r>
              <a:rPr lang="pl-PL" sz="2200" b="1" dirty="0" smtClean="0">
                <a:latin typeface="Roboto Regular"/>
              </a:rPr>
              <a:t>małopolskim. </a:t>
            </a:r>
          </a:p>
          <a:p>
            <a:pPr algn="just"/>
            <a:r>
              <a:rPr lang="pl-PL" sz="2200" dirty="0" smtClean="0">
                <a:latin typeface="Roboto Regular"/>
              </a:rPr>
              <a:t>Wysoki </a:t>
            </a:r>
            <a:r>
              <a:rPr lang="pl-PL" sz="2200" dirty="0">
                <a:latin typeface="Roboto Regular"/>
              </a:rPr>
              <a:t>i bardzo wysoki poziom zadowolenia deklarowało </a:t>
            </a:r>
            <a:r>
              <a:rPr lang="pl-PL" sz="2200" dirty="0" smtClean="0">
                <a:latin typeface="Roboto Regular"/>
              </a:rPr>
              <a:t>ponad </a:t>
            </a:r>
            <a:r>
              <a:rPr lang="pl-PL" sz="2200" b="1" dirty="0" smtClean="0">
                <a:latin typeface="Roboto Regular"/>
              </a:rPr>
              <a:t>88% odwiedzających</a:t>
            </a:r>
            <a:r>
              <a:rPr lang="pl-PL" sz="2200" b="1" dirty="0">
                <a:latin typeface="Roboto Regular"/>
              </a:rPr>
              <a:t>.</a:t>
            </a:r>
          </a:p>
          <a:p>
            <a:pPr algn="just"/>
            <a:r>
              <a:rPr lang="pl-PL" sz="2200" dirty="0">
                <a:latin typeface="Roboto Regular"/>
              </a:rPr>
              <a:t>Opinie o niskim lub bardzo niskim poziomie satysfakcji z pobytu </a:t>
            </a:r>
            <a:r>
              <a:rPr lang="pl-PL" sz="2200" dirty="0" smtClean="0">
                <a:latin typeface="Roboto Regular"/>
              </a:rPr>
              <a:t>wyraził </a:t>
            </a:r>
            <a:r>
              <a:rPr lang="pl-PL" sz="2200" b="1" dirty="0">
                <a:latin typeface="Roboto Regular"/>
              </a:rPr>
              <a:t>mniej niż 1% odwiedzających</a:t>
            </a:r>
            <a:r>
              <a:rPr lang="pl-PL" sz="2200" dirty="0">
                <a:latin typeface="Roboto Regular"/>
              </a:rPr>
              <a:t>. </a:t>
            </a:r>
            <a:endParaRPr lang="pl-PL" sz="2200" dirty="0" smtClean="0">
              <a:latin typeface="Roboto Regular"/>
            </a:endParaRPr>
          </a:p>
          <a:p>
            <a:pPr algn="just"/>
            <a:r>
              <a:rPr lang="pl-PL" sz="2200" dirty="0" smtClean="0">
                <a:latin typeface="Roboto Regular"/>
              </a:rPr>
              <a:t>Poziom </a:t>
            </a:r>
            <a:r>
              <a:rPr lang="pl-PL" sz="2200" dirty="0">
                <a:latin typeface="Roboto Regular"/>
              </a:rPr>
              <a:t>zadowolenia nie różnicuje </a:t>
            </a:r>
            <a:r>
              <a:rPr lang="pl-PL" sz="2200" dirty="0" smtClean="0">
                <a:latin typeface="Roboto Regular"/>
              </a:rPr>
              <a:t>istotnie odwiedzających </a:t>
            </a:r>
            <a:r>
              <a:rPr lang="pl-PL" sz="2200" dirty="0">
                <a:latin typeface="Roboto Regular"/>
              </a:rPr>
              <a:t>krajowych i zagranicznych.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351756" y="7828481"/>
            <a:ext cx="110503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Niemal </a:t>
            </a:r>
            <a:r>
              <a:rPr lang="pl-PL" sz="22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lang="pl-PL" sz="2200" b="1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odwiedzających deklaruje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chęć polecenia wizyty w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Małopolsce swojej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rodzinie i 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znajomym,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a ponad </a:t>
            </a:r>
            <a:r>
              <a:rPr lang="pl-PL" sz="2200" b="1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97%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odwiedzających deklaruje chęć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ponownego odwiedzenia Małopolski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celach turystycznych</a:t>
            </a:r>
            <a:r>
              <a:rPr lang="pl-PL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725236022"/>
              </p:ext>
            </p:extLst>
          </p:nvPr>
        </p:nvGraphicFramePr>
        <p:xfrm>
          <a:off x="605642" y="3859847"/>
          <a:ext cx="10633858" cy="369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67176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422943"/>
            <a:ext cx="10725150" cy="1398954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MOCNE I SŁABE STRONY MAŁOPOLSKI </a:t>
            </a:r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             W </a:t>
            </a:r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OPINII ODWIEDZAJĄCYCH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08815"/>
              </p:ext>
            </p:extLst>
          </p:nvPr>
        </p:nvGraphicFramePr>
        <p:xfrm>
          <a:off x="514350" y="2128504"/>
          <a:ext cx="10725151" cy="6949400"/>
        </p:xfrm>
        <a:graphic>
          <a:graphicData uri="http://schemas.openxmlformats.org/drawingml/2006/table">
            <a:tbl>
              <a:tblPr/>
              <a:tblGrid>
                <a:gridCol w="5194014"/>
                <a:gridCol w="5531137"/>
              </a:tblGrid>
              <a:tr h="82800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MOCNE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STRONY MAŁOPOSKI JAKO REGIONU TURYSTYCZNEGO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SŁABE </a:t>
                      </a:r>
                      <a:r>
                        <a:rPr lang="pl-PL" sz="2000" b="1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STRONY MAŁOPOSKI JAKO REGIONU TURYSTYCZNEGO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7859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Piękno przyrody i warunki krajobrazowe (ukształtowanie terenu, malownicze krajobrazy,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klimat, powietrze, walory uzdrowiskowe)</a:t>
                      </a:r>
                      <a:endParaRPr lang="pl-PL" sz="2000" dirty="0" smtClean="0">
                        <a:solidFill>
                          <a:schemeClr val="tx1"/>
                        </a:solidFill>
                        <a:latin typeface="Roboto Regular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Dziedzictwo historyczne, zabytki                      i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piękna architektura (duża liczba i dobry stan zabytków,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miejsca kultu religijnego)</a:t>
                      </a:r>
                      <a:endParaRPr lang="pl-PL" sz="2000" dirty="0" smtClean="0">
                        <a:solidFill>
                          <a:schemeClr val="tx1"/>
                        </a:solidFill>
                        <a:latin typeface="Roboto Regular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Mnogość i zróżnicowanie atrakcji (atrakcje dla osób w różnym wieku,                 z różnymi zainteresowaniami, na każdą porę roku i w niewielkiej odległości)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Rozbudowana infrastruktura umożliwia-</a:t>
                      </a:r>
                      <a:r>
                        <a:rPr lang="pl-PL" sz="2000" baseline="0" dirty="0" err="1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jąca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turystykę aktywną i uprawianie sportów (stoki, baseny, termy, szlaki piesze i rowerowe)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Życzliwość mieszkańców i gospodarzy oraz ogólna miła atmosfera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miejsc</a:t>
                      </a:r>
                      <a:endParaRPr lang="pl-PL" sz="2000" dirty="0" smtClean="0">
                        <a:solidFill>
                          <a:schemeClr val="tx1"/>
                        </a:solidFill>
                        <a:latin typeface="Roboto Regular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Bogata oferta gastronomiczna</a:t>
                      </a:r>
                      <a:endParaRPr lang="pl-PL" sz="2000" dirty="0">
                        <a:solidFill>
                          <a:schemeClr val="tx1"/>
                        </a:solidFill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Zły stan techniczny i zbyt mała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przepustowość dróg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Zanieczyszczenie powietrza (smog)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Wysokie ceny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biletów wstępu, pamiątek            i usług gastronomicznych oraz parkingów)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Zatłoczenie i kolejki w atrakcjach turystycznych,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restauracjach, środkach transportu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Niska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jakość t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ransportu zbiorowego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i słaba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sieć połączeń komunikacyjnych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Brud w przestrzeni publicznej (śmieci, brak koszy, brudne toalety)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v"/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Infrastruktura parkingowa (mała liczba miejsc parkingowych, zła</a:t>
                      </a:r>
                      <a:r>
                        <a:rPr lang="pl-PL" sz="2000" baseline="0" dirty="0" smtClean="0">
                          <a:solidFill>
                            <a:schemeClr val="tx1"/>
                          </a:solidFill>
                          <a:latin typeface="Roboto Regular"/>
                          <a:ea typeface="Calibri"/>
                          <a:cs typeface="Times New Roman"/>
                        </a:rPr>
                        <a:t> nawierzchnia parkingów)</a:t>
                      </a:r>
                      <a:endParaRPr lang="pl-PL" sz="2000" dirty="0">
                        <a:solidFill>
                          <a:schemeClr val="tx1"/>
                        </a:solidFill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98383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398203"/>
            <a:ext cx="10725150" cy="910557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ŹRÓDŁA WIEDZY O MAŁOPOLSCE</a:t>
            </a:r>
          </a:p>
        </p:txBody>
      </p:sp>
      <p:sp>
        <p:nvSpPr>
          <p:cNvPr id="4" name="Prostokąt 3"/>
          <p:cNvSpPr/>
          <p:nvPr/>
        </p:nvSpPr>
        <p:spPr>
          <a:xfrm>
            <a:off x="793750" y="1493407"/>
            <a:ext cx="1044575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pl-PL" sz="2300" b="1" dirty="0">
                <a:solidFill>
                  <a:schemeClr val="tx1"/>
                </a:solidFill>
                <a:latin typeface="Roboto Regular"/>
              </a:rPr>
              <a:t>Internet</a:t>
            </a:r>
            <a:r>
              <a:rPr lang="pl-PL" sz="2300" dirty="0">
                <a:solidFill>
                  <a:schemeClr val="tx1"/>
                </a:solidFill>
                <a:latin typeface="Roboto Regular"/>
              </a:rPr>
              <a:t> pozostaje kluczowym medium, za pośrednictwem którego odwiedzający poszukują informacji o województwie </a:t>
            </a:r>
            <a:r>
              <a:rPr lang="pl-PL" sz="2300" dirty="0" smtClean="0">
                <a:solidFill>
                  <a:schemeClr val="tx1"/>
                </a:solidFill>
                <a:latin typeface="Roboto Regular"/>
              </a:rPr>
              <a:t>małopolskim.</a:t>
            </a:r>
          </a:p>
          <a:p>
            <a:pPr algn="just" eaLnBrk="0" hangingPunct="0">
              <a:spcBef>
                <a:spcPct val="20000"/>
              </a:spcBef>
            </a:pPr>
            <a:r>
              <a:rPr lang="pl-PL" sz="2300" dirty="0" smtClean="0">
                <a:solidFill>
                  <a:schemeClr val="tx1"/>
                </a:solidFill>
                <a:latin typeface="Roboto Regular"/>
              </a:rPr>
              <a:t>Dużą znaczenie mają </a:t>
            </a:r>
            <a:r>
              <a:rPr lang="pl-PL" sz="2300" b="1" dirty="0" smtClean="0">
                <a:solidFill>
                  <a:schemeClr val="tx1"/>
                </a:solidFill>
                <a:latin typeface="Roboto Regular"/>
              </a:rPr>
              <a:t>informacje od </a:t>
            </a:r>
            <a:r>
              <a:rPr lang="pl-PL" sz="2300" b="1" dirty="0">
                <a:solidFill>
                  <a:schemeClr val="tx1"/>
                </a:solidFill>
                <a:latin typeface="Roboto Regular"/>
              </a:rPr>
              <a:t>członków rodziny i </a:t>
            </a:r>
            <a:r>
              <a:rPr lang="pl-PL" sz="2300" b="1" dirty="0" smtClean="0">
                <a:solidFill>
                  <a:schemeClr val="tx1"/>
                </a:solidFill>
                <a:latin typeface="Roboto Regular"/>
              </a:rPr>
              <a:t>znajomych</a:t>
            </a:r>
            <a:r>
              <a:rPr lang="pl-PL" sz="2300" dirty="0">
                <a:latin typeface="Roboto Regular"/>
              </a:rPr>
              <a:t> </a:t>
            </a:r>
            <a:r>
              <a:rPr lang="pl-PL" sz="2300" dirty="0" smtClean="0">
                <a:solidFill>
                  <a:schemeClr val="tx1"/>
                </a:solidFill>
                <a:latin typeface="Roboto Regular"/>
              </a:rPr>
              <a:t>a także </a:t>
            </a:r>
            <a:r>
              <a:rPr lang="pl-PL" sz="2300" b="1" dirty="0" smtClean="0">
                <a:solidFill>
                  <a:schemeClr val="tx1"/>
                </a:solidFill>
                <a:latin typeface="Roboto Regular"/>
              </a:rPr>
              <a:t>przewodniki</a:t>
            </a:r>
            <a:r>
              <a:rPr lang="pl-PL" sz="2300" dirty="0" smtClean="0">
                <a:solidFill>
                  <a:schemeClr val="tx1"/>
                </a:solidFill>
                <a:latin typeface="Roboto Regular"/>
              </a:rPr>
              <a:t> oraz </a:t>
            </a:r>
            <a:r>
              <a:rPr lang="pl-PL" sz="2300" b="1" dirty="0" smtClean="0">
                <a:solidFill>
                  <a:schemeClr val="tx1"/>
                </a:solidFill>
                <a:latin typeface="Roboto Regular"/>
              </a:rPr>
              <a:t>foldery i ulotki.</a:t>
            </a:r>
            <a:endParaRPr lang="pl-PL" sz="2300" b="1" dirty="0">
              <a:latin typeface="Roboto Regular"/>
            </a:endParaRPr>
          </a:p>
        </p:txBody>
      </p:sp>
      <p:pic>
        <p:nvPicPr>
          <p:cNvPr id="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633144081"/>
              </p:ext>
            </p:extLst>
          </p:nvPr>
        </p:nvGraphicFramePr>
        <p:xfrm>
          <a:off x="770987" y="3231931"/>
          <a:ext cx="11604944" cy="638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67656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730687" y="2876710"/>
            <a:ext cx="10464800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Roboto Regular"/>
                <a:cs typeface="Arial" panose="020B0604020202020204" pitchFamily="34" charset="0"/>
              </a:rPr>
              <a:t>BADANIE ZREALIZOWANE PRZEZ KONSORCJUM FIRM:</a:t>
            </a:r>
            <a:r>
              <a:rPr lang="pl-PL" sz="3600" dirty="0">
                <a:latin typeface="Roboto Regular"/>
                <a:cs typeface="Arial" panose="020B0604020202020204" pitchFamily="34" charset="0"/>
              </a:rPr>
              <a:t/>
            </a:r>
            <a:br>
              <a:rPr lang="pl-PL" sz="3600" dirty="0">
                <a:latin typeface="Roboto Regular"/>
                <a:cs typeface="Arial" panose="020B0604020202020204" pitchFamily="34" charset="0"/>
              </a:rPr>
            </a:br>
            <a:r>
              <a:rPr lang="pl-PL" sz="3600" dirty="0">
                <a:latin typeface="Roboto Regular"/>
                <a:cs typeface="Arial" panose="020B0604020202020204" pitchFamily="34" charset="0"/>
              </a:rPr>
              <a:t> </a:t>
            </a:r>
            <a:br>
              <a:rPr lang="pl-PL" sz="3600" dirty="0">
                <a:latin typeface="Roboto Regular"/>
                <a:cs typeface="Arial" panose="020B0604020202020204" pitchFamily="34" charset="0"/>
              </a:rPr>
            </a:br>
            <a:r>
              <a:rPr lang="pl-PL" sz="3600" b="1" dirty="0">
                <a:latin typeface="Roboto Regular"/>
                <a:cs typeface="Arial" panose="020B0604020202020204" pitchFamily="34" charset="0"/>
              </a:rPr>
              <a:t>PRACOWNIA ANALIZ SPOŁECZNYCH </a:t>
            </a:r>
            <a:r>
              <a:rPr lang="pl-PL" sz="3600" b="1" dirty="0" smtClean="0">
                <a:latin typeface="Roboto Regular"/>
                <a:cs typeface="Arial" panose="020B0604020202020204" pitchFamily="34" charset="0"/>
              </a:rPr>
              <a:t>IPSYLON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3600" b="1" dirty="0" smtClean="0">
                <a:latin typeface="Roboto Regular"/>
                <a:cs typeface="Arial" panose="020B0604020202020204" pitchFamily="34" charset="0"/>
              </a:rPr>
              <a:t>Iwona Żuk </a:t>
            </a:r>
            <a:r>
              <a:rPr lang="pl-PL" sz="3600" b="1" dirty="0">
                <a:latin typeface="Roboto Regular"/>
                <a:cs typeface="Arial" panose="020B0604020202020204" pitchFamily="34" charset="0"/>
              </a:rPr>
              <a:t/>
            </a:r>
            <a:br>
              <a:rPr lang="pl-PL" sz="3600" b="1" dirty="0">
                <a:latin typeface="Roboto Regular"/>
                <a:cs typeface="Arial" panose="020B0604020202020204" pitchFamily="34" charset="0"/>
              </a:rPr>
            </a:br>
            <a:r>
              <a:rPr lang="pl-PL" sz="3600" dirty="0">
                <a:latin typeface="Roboto Regular"/>
                <a:cs typeface="Arial" panose="020B0604020202020204" pitchFamily="34" charset="0"/>
              </a:rPr>
              <a:t/>
            </a:r>
            <a:br>
              <a:rPr lang="pl-PL" sz="3600" dirty="0">
                <a:latin typeface="Roboto Regular"/>
                <a:cs typeface="Arial" panose="020B0604020202020204" pitchFamily="34" charset="0"/>
              </a:rPr>
            </a:br>
            <a:r>
              <a:rPr lang="pl-PL" sz="3600" b="1" dirty="0">
                <a:latin typeface="Roboto Regular"/>
                <a:cs typeface="Arial" panose="020B0604020202020204" pitchFamily="34" charset="0"/>
              </a:rPr>
              <a:t>PRACOWANIA BADAWCZA BOSQO </a:t>
            </a:r>
            <a:r>
              <a:rPr lang="pl-PL" sz="3600" dirty="0">
                <a:latin typeface="Roboto Regular"/>
                <a:cs typeface="Arial" panose="020B0604020202020204" pitchFamily="34" charset="0"/>
              </a:rPr>
              <a:t/>
            </a:r>
            <a:br>
              <a:rPr lang="pl-PL" sz="3600" dirty="0">
                <a:latin typeface="Roboto Regular"/>
                <a:cs typeface="Arial" panose="020B0604020202020204" pitchFamily="34" charset="0"/>
              </a:rPr>
            </a:br>
            <a:r>
              <a:rPr lang="pl-PL" sz="3600" b="1" dirty="0">
                <a:latin typeface="Roboto Regular"/>
                <a:cs typeface="Arial" panose="020B0604020202020204" pitchFamily="34" charset="0"/>
              </a:rPr>
              <a:t>Hubert Kawalec</a:t>
            </a:r>
            <a:endParaRPr sz="3600" dirty="0">
              <a:solidFill>
                <a:srgbClr val="414141"/>
              </a:solidFill>
              <a:latin typeface="Roboto Regular"/>
              <a:ea typeface="Roboto Regular"/>
              <a:cs typeface="Arial" panose="020B0604020202020204" pitchFamily="34" charset="0"/>
              <a:sym typeface="Roboto Regular"/>
            </a:endParaRPr>
          </a:p>
        </p:txBody>
      </p:sp>
      <p:pic>
        <p:nvPicPr>
          <p:cNvPr id="8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103" y="8345871"/>
            <a:ext cx="2663562" cy="7887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920" y="8357303"/>
            <a:ext cx="1680444" cy="7773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398203"/>
            <a:ext cx="10725150" cy="910557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POSTRZEGALNOŚĆ REKLAMY MAŁOPOLSKI</a:t>
            </a:r>
          </a:p>
        </p:txBody>
      </p:sp>
      <p:sp>
        <p:nvSpPr>
          <p:cNvPr id="4" name="Prostokąt 3"/>
          <p:cNvSpPr/>
          <p:nvPr/>
        </p:nvSpPr>
        <p:spPr>
          <a:xfrm>
            <a:off x="793750" y="1493407"/>
            <a:ext cx="105791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Kontakt z reklamą Małopolski lub reklamą jej poszczególnych atrakcji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miało</a:t>
            </a:r>
            <a:r>
              <a:rPr lang="pl-PL" sz="22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                63%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odwiedzających krajowych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 oraz </a:t>
            </a:r>
            <a:r>
              <a:rPr lang="pl-PL" sz="22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35% odwiedzających zagranicznych.</a:t>
            </a:r>
            <a:endParaRPr lang="pl-PL" sz="2200" dirty="0"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Rezydenci krajowi najczęściej wskazywali na reklamy internetowe oraz telewizyjne, natomiast </a:t>
            </a:r>
            <a:r>
              <a:rPr lang="pl-PL" sz="2200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rezydenci innych </a:t>
            </a:r>
            <a:r>
              <a:rPr lang="pl-PL" sz="2200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państw, na reklamy internetowe oraz foldery i ulotki. </a:t>
            </a:r>
            <a:endParaRPr lang="pl-PL" dirty="0"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419692646"/>
              </p:ext>
            </p:extLst>
          </p:nvPr>
        </p:nvGraphicFramePr>
        <p:xfrm>
          <a:off x="793750" y="3143884"/>
          <a:ext cx="11661009" cy="583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94844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209550"/>
            <a:ext cx="11150600" cy="12192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PODSUMOWANIE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8000" y="1059039"/>
            <a:ext cx="10750550" cy="7715250"/>
          </a:xfrm>
        </p:spPr>
        <p:txBody>
          <a:bodyPr>
            <a:noAutofit/>
          </a:bodyPr>
          <a:lstStyle/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b="1" dirty="0"/>
              <a:t>Rośnie liczba turystów i gości odwiedzających Małopolskę -</a:t>
            </a:r>
            <a:r>
              <a:rPr lang="pl-PL" sz="2100" dirty="0"/>
              <a:t> zarówno krajowych jak  </a:t>
            </a:r>
            <a:r>
              <a:rPr lang="pl-PL" sz="2100" dirty="0" smtClean="0"/>
              <a:t> </a:t>
            </a:r>
            <a:r>
              <a:rPr lang="pl-PL" sz="2100" dirty="0"/>
              <a:t>i zagranicznych</a:t>
            </a:r>
            <a:r>
              <a:rPr lang="pl-PL" sz="2100" dirty="0" smtClean="0"/>
              <a:t>.</a:t>
            </a:r>
          </a:p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dirty="0" smtClean="0"/>
              <a:t>Województwo </a:t>
            </a:r>
            <a:r>
              <a:rPr lang="pl-PL" sz="2100" dirty="0"/>
              <a:t>małopolskie </a:t>
            </a:r>
            <a:r>
              <a:rPr lang="pl-PL" sz="2100" b="1" dirty="0"/>
              <a:t>utrzymuje pozycję lidera </a:t>
            </a:r>
            <a:r>
              <a:rPr lang="pl-PL" sz="2100" dirty="0"/>
              <a:t>(wraz z województwem mazowieckim) </a:t>
            </a:r>
            <a:r>
              <a:rPr lang="pl-PL" sz="2100" dirty="0" smtClean="0"/>
              <a:t>w </a:t>
            </a:r>
            <a:r>
              <a:rPr lang="pl-PL" sz="2100" dirty="0"/>
              <a:t>zakresie liczby turystów korzystających z noclegów. </a:t>
            </a:r>
            <a:endParaRPr lang="pl-PL" sz="2100" dirty="0" smtClean="0"/>
          </a:p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b="1" dirty="0"/>
              <a:t>Rośnie poziom wydatków </a:t>
            </a:r>
            <a:r>
              <a:rPr lang="pl-PL" sz="2100" dirty="0"/>
              <a:t>ponoszonych przez osoby przybywające do Małopolski               w celach turystycznych. </a:t>
            </a:r>
          </a:p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dirty="0"/>
              <a:t>Najwięcej odwiedzających krajowych przybywa z obszaru </a:t>
            </a:r>
            <a:r>
              <a:rPr lang="pl-PL" sz="2100" dirty="0" smtClean="0"/>
              <a:t>województwa</a:t>
            </a:r>
            <a:r>
              <a:rPr lang="pl-PL" sz="2100" b="1" dirty="0" smtClean="0"/>
              <a:t> małopolskiego, śląskiego i mazowieckiego.</a:t>
            </a:r>
          </a:p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dirty="0" smtClean="0"/>
              <a:t>Najwięcej odwiedzających </a:t>
            </a:r>
            <a:r>
              <a:rPr lang="pl-PL" sz="2100" dirty="0"/>
              <a:t>zagranicznych </a:t>
            </a:r>
            <a:r>
              <a:rPr lang="pl-PL" sz="2100" dirty="0" smtClean="0"/>
              <a:t>przyjeżdża z </a:t>
            </a:r>
            <a:r>
              <a:rPr lang="pl-PL" sz="2100" b="1" dirty="0" smtClean="0"/>
              <a:t>Wielkiej </a:t>
            </a:r>
            <a:r>
              <a:rPr lang="pl-PL" sz="2100" b="1" dirty="0"/>
              <a:t>Brytanii i Niemiec</a:t>
            </a:r>
            <a:r>
              <a:rPr lang="pl-PL" sz="2100" dirty="0"/>
              <a:t>. Rośnie reprezentacja rezydentów Włoch </a:t>
            </a:r>
            <a:r>
              <a:rPr lang="pl-PL" sz="2100" dirty="0" smtClean="0"/>
              <a:t>i Francji</a:t>
            </a:r>
            <a:r>
              <a:rPr lang="pl-PL" sz="2100" dirty="0"/>
              <a:t>. </a:t>
            </a:r>
          </a:p>
          <a:p>
            <a:pPr marL="285750" indent="-285750" algn="just" eaLnBrk="0" hangingPunct="0">
              <a:lnSpc>
                <a:spcPts val="31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v"/>
            </a:pPr>
            <a:r>
              <a:rPr lang="pl-PL" sz="2100" b="1" dirty="0" smtClean="0"/>
              <a:t>Turystyka aktywna </a:t>
            </a:r>
            <a:r>
              <a:rPr lang="pl-PL" sz="2100" dirty="0" smtClean="0"/>
              <a:t>utrwala swą pozycję wśród trzech najważniejszych celów przyjazdu do Małopolski, a zainteresowanie ofertą narciarską stale rośnie. </a:t>
            </a:r>
          </a:p>
        </p:txBody>
      </p:sp>
      <p:pic>
        <p:nvPicPr>
          <p:cNvPr id="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480828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209550"/>
            <a:ext cx="11150600" cy="12192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PODSUMOWANIE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8000" y="1466850"/>
            <a:ext cx="10807700" cy="7296150"/>
          </a:xfrm>
        </p:spPr>
        <p:txBody>
          <a:bodyPr>
            <a:noAutofit/>
          </a:bodyPr>
          <a:lstStyle/>
          <a:p>
            <a:pPr marL="285750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sz="2000" b="1" dirty="0" smtClean="0"/>
              <a:t>Internet</a:t>
            </a:r>
            <a:r>
              <a:rPr lang="pl-PL" sz="2000" dirty="0" smtClean="0"/>
              <a:t> </a:t>
            </a:r>
            <a:r>
              <a:rPr lang="pl-PL" sz="2000" dirty="0"/>
              <a:t>jest podstawowym źródłem wiedzy na temat Małopolski – korzysta </a:t>
            </a:r>
            <a:r>
              <a:rPr lang="pl-PL" sz="2000" dirty="0" smtClean="0"/>
              <a:t>z </a:t>
            </a:r>
            <a:r>
              <a:rPr lang="pl-PL" sz="2000" dirty="0"/>
              <a:t>niego </a:t>
            </a:r>
            <a:r>
              <a:rPr lang="pl-PL" sz="2000" dirty="0" smtClean="0"/>
              <a:t>około 70% odwiedzających.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sz="2000" dirty="0" smtClean="0"/>
              <a:t>Zasięg oddziaływania reklamy zachęcającej do odwiedzenia Małopolski i jej atrakcji jest duży. Kontakt z tego typu reklamą miało niemal 2/3 odwiedzających krajowych i ponad 1/3 odwiedzających zagranicznych. 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sz="2000" b="1" dirty="0"/>
              <a:t>Poziom satysfakcji z pobytu jest bardzo wysoki</a:t>
            </a:r>
            <a:r>
              <a:rPr lang="pl-PL" sz="2000" dirty="0"/>
              <a:t>. Niski lub bardzo niski poziom zadowolenia zadeklarowało zaledwie 0,9% odwiedzających. Niemal 99% odwiedzających poleciłoby pobyt w Małopolsce swoim bliskim, a ponad 97% chciałoby ją odwiedzić ponownie</a:t>
            </a:r>
          </a:p>
          <a:p>
            <a:pPr marL="285750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sz="2000" b="1" dirty="0" smtClean="0"/>
              <a:t>Średnie ocen </a:t>
            </a:r>
            <a:r>
              <a:rPr lang="pl-PL" sz="2000" dirty="0" smtClean="0"/>
              <a:t>jakości oferty narciarskiej, oferty agroturystycznej i oferty dla osób podróżujących z dziećmi</a:t>
            </a:r>
            <a:r>
              <a:rPr lang="pl-PL" sz="2000" b="1" dirty="0" smtClean="0"/>
              <a:t> wzrosły w  porównaniu z rokiem ubiegłym.</a:t>
            </a:r>
            <a:endParaRPr lang="pl-PL" sz="2000" dirty="0" smtClean="0"/>
          </a:p>
          <a:p>
            <a:pPr marL="285750" indent="-285750" algn="just" eaLnBrk="0" hangingPunc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pl-PL" sz="2000" dirty="0" smtClean="0"/>
              <a:t>Ponad 62% </a:t>
            </a:r>
            <a:r>
              <a:rPr lang="pl-PL" sz="2000" dirty="0"/>
              <a:t>rezydentów innych państw, którzy odwiedzają Małopolskę, to osoby nie związane z Polską (brak polskiego </a:t>
            </a:r>
            <a:r>
              <a:rPr lang="pl-PL" sz="2000" dirty="0" smtClean="0"/>
              <a:t>pochodzenia i rodziny </a:t>
            </a:r>
            <a:r>
              <a:rPr lang="pl-PL" sz="2000" dirty="0"/>
              <a:t>w Polsce), co świadczy o </a:t>
            </a:r>
            <a:r>
              <a:rPr lang="pl-PL" sz="2000" b="1" dirty="0"/>
              <a:t>dużej zdolności regionu do przyciągania odwiedzających zagranicznych jedynie swoimi walorami</a:t>
            </a:r>
            <a:r>
              <a:rPr lang="pl-PL" sz="2000" dirty="0"/>
              <a:t>.</a:t>
            </a:r>
          </a:p>
        </p:txBody>
      </p:sp>
      <p:pic>
        <p:nvPicPr>
          <p:cNvPr id="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360930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3950" y="2438400"/>
            <a:ext cx="105918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pl-PL" sz="7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DZIĘKUJEMY ZA UWAGĘ!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55473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247650"/>
            <a:ext cx="11988800" cy="1219200"/>
          </a:xfrm>
        </p:spPr>
        <p:txBody>
          <a:bodyPr>
            <a:normAutofit/>
          </a:bodyPr>
          <a:lstStyle/>
          <a:p>
            <a:pPr algn="ctr"/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Roboto Regular"/>
              </a:rPr>
              <a:t>METODOLOGIA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Roboto Regular"/>
              </a:rPr>
              <a:t>BADANIA</a:t>
            </a:r>
            <a:endParaRPr lang="pl-PL" dirty="0">
              <a:latin typeface="Roboto Regular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11988800" cy="75247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b="1" dirty="0" smtClean="0">
                <a:solidFill>
                  <a:schemeClr val="tx1"/>
                </a:solidFill>
              </a:rPr>
              <a:t>Metoda </a:t>
            </a:r>
            <a:r>
              <a:rPr lang="pl-PL" altLang="pl-PL" sz="3800" b="1" dirty="0">
                <a:solidFill>
                  <a:schemeClr val="tx1"/>
                </a:solidFill>
              </a:rPr>
              <a:t>badania</a:t>
            </a:r>
            <a:r>
              <a:rPr lang="pl-PL" altLang="pl-PL" sz="3800" dirty="0">
                <a:solidFill>
                  <a:schemeClr val="tx1"/>
                </a:solidFill>
              </a:rPr>
              <a:t>: </a:t>
            </a: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dirty="0">
                <a:solidFill>
                  <a:schemeClr val="tx1"/>
                </a:solidFill>
              </a:rPr>
              <a:t> kwestionariuszowy wywiad bezpośredni (PAPI</a:t>
            </a:r>
            <a:r>
              <a:rPr lang="pl-PL" altLang="pl-PL" sz="3800" dirty="0" smtClean="0">
                <a:solidFill>
                  <a:schemeClr val="tx1"/>
                </a:solidFill>
              </a:rPr>
              <a:t>),</a:t>
            </a:r>
            <a:endParaRPr lang="pl-PL" altLang="pl-PL" sz="3800" dirty="0">
              <a:solidFill>
                <a:schemeClr val="tx1"/>
              </a:solidFill>
            </a:endParaRP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dirty="0">
                <a:solidFill>
                  <a:schemeClr val="tx1"/>
                </a:solidFill>
              </a:rPr>
              <a:t> analiza źródeł zastanych (</a:t>
            </a:r>
            <a:r>
              <a:rPr lang="pl-PL" altLang="pl-PL" sz="3800" dirty="0" err="1">
                <a:solidFill>
                  <a:schemeClr val="tx1"/>
                </a:solidFill>
              </a:rPr>
              <a:t>desk</a:t>
            </a:r>
            <a:r>
              <a:rPr lang="pl-PL" altLang="pl-PL" sz="3800" dirty="0">
                <a:solidFill>
                  <a:schemeClr val="tx1"/>
                </a:solidFill>
              </a:rPr>
              <a:t> </a:t>
            </a:r>
            <a:r>
              <a:rPr lang="pl-PL" altLang="pl-PL" sz="3800" dirty="0" err="1">
                <a:solidFill>
                  <a:schemeClr val="tx1"/>
                </a:solidFill>
              </a:rPr>
              <a:t>research</a:t>
            </a:r>
            <a:r>
              <a:rPr lang="pl-PL" altLang="pl-PL" sz="3800" dirty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b="1" dirty="0" smtClean="0">
                <a:solidFill>
                  <a:schemeClr val="tx1"/>
                </a:solidFill>
              </a:rPr>
              <a:t>Etapy </a:t>
            </a:r>
            <a:r>
              <a:rPr lang="pl-PL" altLang="pl-PL" sz="3800" b="1" dirty="0">
                <a:solidFill>
                  <a:schemeClr val="tx1"/>
                </a:solidFill>
              </a:rPr>
              <a:t>badania: </a:t>
            </a: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dirty="0">
                <a:solidFill>
                  <a:schemeClr val="tx1"/>
                </a:solidFill>
              </a:rPr>
              <a:t> I kwartał </a:t>
            </a:r>
            <a:r>
              <a:rPr lang="pl-PL" altLang="pl-PL" sz="3800" dirty="0" smtClean="0">
                <a:solidFill>
                  <a:schemeClr val="tx1"/>
                </a:solidFill>
              </a:rPr>
              <a:t>2017 </a:t>
            </a:r>
            <a:r>
              <a:rPr lang="pl-PL" altLang="pl-PL" sz="3800" dirty="0">
                <a:solidFill>
                  <a:schemeClr val="tx1"/>
                </a:solidFill>
              </a:rPr>
              <a:t>r. – badanie realizowane w styczniu i lutym w 16 lokalizacjach,</a:t>
            </a: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dirty="0">
                <a:solidFill>
                  <a:schemeClr val="tx1"/>
                </a:solidFill>
              </a:rPr>
              <a:t> III kwartał </a:t>
            </a:r>
            <a:r>
              <a:rPr lang="pl-PL" altLang="pl-PL" sz="3800" dirty="0" smtClean="0">
                <a:solidFill>
                  <a:schemeClr val="tx1"/>
                </a:solidFill>
              </a:rPr>
              <a:t>2017 </a:t>
            </a:r>
            <a:r>
              <a:rPr lang="pl-PL" altLang="pl-PL" sz="3800" dirty="0">
                <a:solidFill>
                  <a:schemeClr val="tx1"/>
                </a:solidFill>
              </a:rPr>
              <a:t>r. – badanie realizowane w lipcu </a:t>
            </a:r>
            <a:r>
              <a:rPr lang="pl-PL" altLang="pl-PL" sz="3800" dirty="0" smtClean="0">
                <a:solidFill>
                  <a:schemeClr val="tx1"/>
                </a:solidFill>
              </a:rPr>
              <a:t>i </a:t>
            </a:r>
            <a:r>
              <a:rPr lang="pl-PL" altLang="pl-PL" sz="3800" dirty="0">
                <a:solidFill>
                  <a:schemeClr val="tx1"/>
                </a:solidFill>
              </a:rPr>
              <a:t>sierpniu w 25 lokalizacjach.</a:t>
            </a: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b="1" dirty="0" smtClean="0">
                <a:solidFill>
                  <a:schemeClr val="tx1"/>
                </a:solidFill>
              </a:rPr>
              <a:t>Grupa </a:t>
            </a:r>
            <a:r>
              <a:rPr lang="pl-PL" altLang="pl-PL" sz="3800" b="1" dirty="0">
                <a:solidFill>
                  <a:schemeClr val="tx1"/>
                </a:solidFill>
              </a:rPr>
              <a:t>docelowa: </a:t>
            </a: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i="1" dirty="0">
                <a:solidFill>
                  <a:schemeClr val="tx1"/>
                </a:solidFill>
              </a:rPr>
              <a:t> </a:t>
            </a:r>
            <a:r>
              <a:rPr lang="pl-PL" altLang="pl-PL" sz="3800" dirty="0">
                <a:solidFill>
                  <a:schemeClr val="tx1"/>
                </a:solidFill>
              </a:rPr>
              <a:t>goście – odwiedzający </a:t>
            </a:r>
            <a:r>
              <a:rPr lang="pl-PL" altLang="pl-PL" sz="3800" dirty="0" smtClean="0">
                <a:solidFill>
                  <a:schemeClr val="tx1"/>
                </a:solidFill>
              </a:rPr>
              <a:t>jednodniowi </a:t>
            </a:r>
            <a:r>
              <a:rPr lang="pl-PL" altLang="pl-PL" sz="3800" dirty="0">
                <a:solidFill>
                  <a:schemeClr val="tx1"/>
                </a:solidFill>
              </a:rPr>
              <a:t>(osoby nie korzystające z noclegu),</a:t>
            </a:r>
          </a:p>
          <a:p>
            <a:pPr marL="477838" lvl="1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Char char="§"/>
            </a:pPr>
            <a:r>
              <a:rPr lang="pl-PL" altLang="pl-PL" sz="3800" dirty="0">
                <a:solidFill>
                  <a:schemeClr val="tx1"/>
                </a:solidFill>
              </a:rPr>
              <a:t> turyści – osoby spędzające na obszarze Małopolski przynajmniej jedną noc.</a:t>
            </a:r>
          </a:p>
          <a:p>
            <a:pPr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b="1" dirty="0" smtClean="0">
                <a:solidFill>
                  <a:schemeClr val="tx1"/>
                </a:solidFill>
              </a:rPr>
              <a:t>Dobór </a:t>
            </a:r>
            <a:r>
              <a:rPr lang="pl-PL" altLang="pl-PL" sz="3800" b="1" dirty="0">
                <a:solidFill>
                  <a:schemeClr val="tx1"/>
                </a:solidFill>
              </a:rPr>
              <a:t>próby: </a:t>
            </a:r>
            <a:r>
              <a:rPr lang="pl-PL" altLang="pl-PL" sz="3800" dirty="0">
                <a:solidFill>
                  <a:schemeClr val="tx1"/>
                </a:solidFill>
              </a:rPr>
              <a:t>metoda losowa, prośba o udział w badaniu kierowana była do </a:t>
            </a:r>
            <a:r>
              <a:rPr lang="pl-PL" altLang="pl-PL" sz="3800" dirty="0" smtClean="0">
                <a:solidFill>
                  <a:schemeClr val="tx1"/>
                </a:solidFill>
              </a:rPr>
              <a:t>           co dwudziestej </a:t>
            </a:r>
            <a:r>
              <a:rPr lang="pl-PL" altLang="pl-PL" sz="3800" dirty="0">
                <a:solidFill>
                  <a:schemeClr val="tx1"/>
                </a:solidFill>
              </a:rPr>
              <a:t>osoby odwiedzającej daną lokalizację.</a:t>
            </a:r>
            <a:endParaRPr lang="pl-PL" altLang="pl-PL" sz="38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dirty="0">
                <a:solidFill>
                  <a:schemeClr val="tx1"/>
                </a:solidFill>
              </a:rPr>
              <a:t> </a:t>
            </a:r>
            <a:r>
              <a:rPr lang="pl-PL" altLang="pl-PL" sz="3800" b="1" dirty="0">
                <a:solidFill>
                  <a:schemeClr val="tx1"/>
                </a:solidFill>
              </a:rPr>
              <a:t>Czas poboru próby</a:t>
            </a:r>
            <a:r>
              <a:rPr lang="pl-PL" altLang="pl-PL" sz="3800" dirty="0">
                <a:solidFill>
                  <a:schemeClr val="tx1"/>
                </a:solidFill>
              </a:rPr>
              <a:t>: 3 dni robocze i 3 dni weekendowe, w godz. 9.00 - 19.00.</a:t>
            </a:r>
          </a:p>
          <a:p>
            <a:pPr algn="just">
              <a:lnSpc>
                <a:spcPct val="12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pl-PL" altLang="pl-PL" sz="3800" dirty="0">
                <a:solidFill>
                  <a:schemeClr val="tx1"/>
                </a:solidFill>
              </a:rPr>
              <a:t> </a:t>
            </a:r>
            <a:r>
              <a:rPr lang="pl-PL" altLang="pl-PL" sz="3800" b="1" dirty="0">
                <a:solidFill>
                  <a:schemeClr val="tx1"/>
                </a:solidFill>
              </a:rPr>
              <a:t>Wielkość próby: </a:t>
            </a:r>
            <a:r>
              <a:rPr lang="pl-PL" altLang="pl-PL" sz="3800" dirty="0" smtClean="0">
                <a:solidFill>
                  <a:schemeClr val="tx1"/>
                </a:solidFill>
              </a:rPr>
              <a:t>6664 odwiedzających</a:t>
            </a:r>
            <a:r>
              <a:rPr lang="pl-PL" altLang="pl-PL" sz="3800" dirty="0">
                <a:solidFill>
                  <a:schemeClr val="tx1"/>
                </a:solidFill>
              </a:rPr>
              <a:t>, w tym 84% krajowych i 16% zagranicznych</a:t>
            </a:r>
            <a:r>
              <a:rPr lang="pl-PL" altLang="pl-PL" sz="3800" dirty="0" smtClean="0">
                <a:solidFill>
                  <a:schemeClr val="tx1"/>
                </a:solidFill>
              </a:rPr>
              <a:t>.</a:t>
            </a:r>
            <a:endParaRPr lang="pl-PL" altLang="pl-PL" sz="3800" dirty="0">
              <a:solidFill>
                <a:schemeClr val="tx1"/>
              </a:solidFill>
            </a:endParaRPr>
          </a:p>
        </p:txBody>
      </p:sp>
      <p:pic>
        <p:nvPicPr>
          <p:cNvPr id="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2060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650" y="364405"/>
            <a:ext cx="11988800" cy="1020443"/>
          </a:xfrm>
        </p:spPr>
        <p:txBody>
          <a:bodyPr>
            <a:normAutofit fontScale="90000"/>
          </a:bodyPr>
          <a:lstStyle/>
          <a:p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OSZACOWANIE  LICZBY ODWIEDZAJĄCYCH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56674" y="1384848"/>
            <a:ext cx="11090724" cy="77031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>
                <a:solidFill>
                  <a:schemeClr val="tx1"/>
                </a:solidFill>
                <a:latin typeface="Roboto Regular"/>
              </a:rPr>
              <a:t>Szacuje się,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że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liczba odwiedzających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Małopolskę </a:t>
            </a:r>
            <a:r>
              <a:rPr lang="pl-PL" sz="2400" b="1" dirty="0" smtClean="0">
                <a:solidFill>
                  <a:schemeClr val="tx1"/>
                </a:solidFill>
                <a:latin typeface="Roboto Regular"/>
              </a:rPr>
              <a:t>wzrosła o 7,1%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w stosunku do roku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2016,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co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oznacza blisko </a:t>
            </a:r>
            <a:r>
              <a:rPr lang="pl-PL" sz="2400" b="1" dirty="0" smtClean="0">
                <a:solidFill>
                  <a:schemeClr val="tx1"/>
                </a:solidFill>
                <a:latin typeface="Roboto Regular"/>
              </a:rPr>
              <a:t>16 milionów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odwiedzających region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.</a:t>
            </a:r>
          </a:p>
          <a:p>
            <a:pPr algn="just"/>
            <a:endParaRPr lang="pl-PL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1600" dirty="0">
              <a:solidFill>
                <a:srgbClr val="2C3F77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pl-PL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38113"/>
              </p:ext>
            </p:extLst>
          </p:nvPr>
        </p:nvGraphicFramePr>
        <p:xfrm>
          <a:off x="374654" y="2413281"/>
          <a:ext cx="10972751" cy="1968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440"/>
                <a:gridCol w="869004"/>
                <a:gridCol w="869004"/>
                <a:gridCol w="869004"/>
                <a:gridCol w="869004"/>
                <a:gridCol w="869004"/>
                <a:gridCol w="869004"/>
                <a:gridCol w="869004"/>
                <a:gridCol w="869004"/>
                <a:gridCol w="869004"/>
                <a:gridCol w="1172275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Typ odwiedzającego</a:t>
                      </a:r>
                      <a:endParaRPr lang="pl-PL" sz="18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LICZBA ODWIEDZAJĄCYCH - TURYSTÓW I GOŚCI ŁĄCZNIE (w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mln)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0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2009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2010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2011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2012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2014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2015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2016/ 2017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Krajowi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8,6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8,9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9,3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9,5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9,9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10,3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11,0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+7,4%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Zagraniczni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2,5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2,7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2,8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2,9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+6,0%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Ogółem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10,9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11,4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11,9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12,1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12,6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13,1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13,9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+7,1%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odtytuł 5"/>
          <p:cNvSpPr txBox="1">
            <a:spLocks/>
          </p:cNvSpPr>
          <p:nvPr/>
        </p:nvSpPr>
        <p:spPr bwMode="auto">
          <a:xfrm>
            <a:off x="374650" y="5468823"/>
            <a:ext cx="3202735" cy="301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Aft>
                <a:spcPts val="400"/>
              </a:spcAft>
            </a:pPr>
            <a:r>
              <a:rPr lang="pl-PL" sz="2200" dirty="0">
                <a:latin typeface="Roboto Regular"/>
              </a:rPr>
              <a:t>Od roku 2009 widoczny jest </a:t>
            </a:r>
            <a:r>
              <a:rPr lang="pl-PL" sz="2200" b="1" dirty="0">
                <a:latin typeface="Roboto Regular"/>
              </a:rPr>
              <a:t>systematyczny wzrost liczby </a:t>
            </a:r>
            <a:r>
              <a:rPr lang="pl-PL" sz="2200" b="1" dirty="0" smtClean="0">
                <a:latin typeface="Roboto Regular"/>
              </a:rPr>
              <a:t>osób odwiedzających </a:t>
            </a:r>
            <a:r>
              <a:rPr lang="pl-PL" sz="2200" dirty="0">
                <a:latin typeface="Roboto Regular"/>
              </a:rPr>
              <a:t>Małopolskę</a:t>
            </a:r>
            <a:r>
              <a:rPr lang="pl-PL" sz="2200" dirty="0" smtClean="0">
                <a:latin typeface="Roboto Regular"/>
              </a:rPr>
              <a:t>.</a:t>
            </a:r>
            <a:endParaRPr lang="pl-PL" sz="2200" dirty="0">
              <a:latin typeface="Roboto Regular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pl-PL" sz="2200" dirty="0">
                <a:latin typeface="Roboto Regular"/>
              </a:rPr>
              <a:t>(na wykresie </a:t>
            </a:r>
            <a:r>
              <a:rPr lang="pl-PL" sz="2200" dirty="0" smtClean="0">
                <a:latin typeface="Roboto Regular"/>
              </a:rPr>
              <a:t>podano liczbę odwiedzających w milionach)</a:t>
            </a:r>
            <a:endParaRPr lang="pl-PL" sz="2200" dirty="0">
              <a:latin typeface="Roboto Regular"/>
            </a:endParaRPr>
          </a:p>
        </p:txBody>
      </p:sp>
      <p:pic>
        <p:nvPicPr>
          <p:cNvPr id="1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3917422498"/>
              </p:ext>
            </p:extLst>
          </p:nvPr>
        </p:nvGraphicFramePr>
        <p:xfrm>
          <a:off x="3577385" y="4381500"/>
          <a:ext cx="878606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15845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650" y="364405"/>
            <a:ext cx="11111497" cy="1020443"/>
          </a:xfrm>
        </p:spPr>
        <p:txBody>
          <a:bodyPr>
            <a:normAutofit/>
          </a:bodyPr>
          <a:lstStyle/>
          <a:p>
            <a:pPr algn="ctr"/>
            <a:r>
              <a:rPr lang="pl-PL" altLang="pl-P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OSZACOWANIE LICZBY </a:t>
            </a:r>
            <a:r>
              <a:rPr lang="pl-PL" altLang="pl-PL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TURYSTÓW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56674" y="1384848"/>
            <a:ext cx="11090724" cy="11177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>
                <a:solidFill>
                  <a:schemeClr val="tx1"/>
                </a:solidFill>
                <a:latin typeface="Roboto Regular"/>
              </a:rPr>
              <a:t>Szacuje się,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że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do Małopolski przyjechało w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2017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roku o </a:t>
            </a:r>
            <a:r>
              <a:rPr lang="pl-PL" sz="2400" b="1" dirty="0" smtClean="0">
                <a:solidFill>
                  <a:schemeClr val="tx1"/>
                </a:solidFill>
                <a:latin typeface="Roboto Regular"/>
              </a:rPr>
              <a:t>6,7% </a:t>
            </a:r>
            <a:r>
              <a:rPr lang="pl-PL" sz="2400" b="1" dirty="0">
                <a:solidFill>
                  <a:schemeClr val="tx1"/>
                </a:solidFill>
                <a:latin typeface="Roboto Regular"/>
              </a:rPr>
              <a:t>więcej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turystów niż w roku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2016, co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oznacza,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że 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region odwiedziło </a:t>
            </a:r>
            <a:r>
              <a:rPr lang="pl-PL" sz="2400" b="1" dirty="0" smtClean="0">
                <a:solidFill>
                  <a:schemeClr val="tx1"/>
                </a:solidFill>
                <a:latin typeface="Roboto Regular"/>
              </a:rPr>
              <a:t>12,3 </a:t>
            </a:r>
            <a:r>
              <a:rPr lang="pl-PL" sz="2400" b="1" dirty="0">
                <a:solidFill>
                  <a:schemeClr val="tx1"/>
                </a:solidFill>
                <a:latin typeface="Roboto Regular"/>
              </a:rPr>
              <a:t>miliona turystów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, </a:t>
            </a:r>
            <a:r>
              <a:rPr lang="pl-PL" sz="2400" dirty="0" smtClean="0">
                <a:solidFill>
                  <a:schemeClr val="tx1"/>
                </a:solidFill>
                <a:latin typeface="Roboto Regular"/>
              </a:rPr>
              <a:t>                tj</a:t>
            </a:r>
            <a:r>
              <a:rPr lang="pl-PL" sz="2400" dirty="0">
                <a:solidFill>
                  <a:schemeClr val="tx1"/>
                </a:solidFill>
                <a:latin typeface="Roboto Regular"/>
              </a:rPr>
              <a:t>. osób spędzających na obszarze Małopolski co najmniej jedną noc. </a:t>
            </a:r>
          </a:p>
          <a:p>
            <a:pPr algn="just"/>
            <a:endParaRPr lang="pl-PL" sz="1600" dirty="0" smtClean="0">
              <a:solidFill>
                <a:schemeClr val="tx1"/>
              </a:solidFill>
              <a:latin typeface="Roboto Regular"/>
            </a:endParaRPr>
          </a:p>
          <a:p>
            <a:pPr algn="just"/>
            <a:endParaRPr lang="pl-PL" sz="1600" dirty="0">
              <a:solidFill>
                <a:srgbClr val="2C3F77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pl-PL" sz="1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68961"/>
              </p:ext>
            </p:extLst>
          </p:nvPr>
        </p:nvGraphicFramePr>
        <p:xfrm>
          <a:off x="374654" y="2774259"/>
          <a:ext cx="10972750" cy="1718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905"/>
                <a:gridCol w="857376"/>
                <a:gridCol w="857376"/>
                <a:gridCol w="857376"/>
                <a:gridCol w="857376"/>
                <a:gridCol w="857376"/>
                <a:gridCol w="857376"/>
                <a:gridCol w="857376"/>
                <a:gridCol w="857376"/>
                <a:gridCol w="857376"/>
                <a:gridCol w="1381461"/>
              </a:tblGrid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Typ turysty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LICZBA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TURYSTÓW (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w 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mln)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0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2009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2010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2011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2012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2013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2014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>
                          <a:effectLst/>
                          <a:latin typeface="Roboto Regular"/>
                        </a:rPr>
                        <a:t>2015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2000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effectLst/>
                          <a:latin typeface="Roboto Regular"/>
                        </a:rPr>
                        <a:t>2016/2017</a:t>
                      </a:r>
                      <a:endParaRPr lang="pl-PL" sz="2000" b="1" dirty="0"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Krajowi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6,4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6,4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6,6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6,7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6,9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7,2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8,0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8,5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9,1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+6,9%</a:t>
                      </a:r>
                      <a:endParaRPr lang="pl-PL" sz="2000" b="1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Zagraniczni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2,1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2,3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2,4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2,4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2,5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2,6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2,7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3,0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3,2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+6,1%</a:t>
                      </a:r>
                      <a:endParaRPr lang="pl-PL" sz="2000" b="1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8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Roboto Regular"/>
                        </a:rPr>
                        <a:t>Ogółem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8,5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8,7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9,0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9,1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9,4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9,8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10,7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11,5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12,3</a:t>
                      </a:r>
                      <a:endParaRPr lang="pl-PL" sz="2000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84200"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pl-PL" sz="2000" b="1" dirty="0" smtClean="0">
                          <a:solidFill>
                            <a:schemeClr val="dk1"/>
                          </a:solidFill>
                          <a:effectLst/>
                          <a:latin typeface="Roboto Regular"/>
                          <a:ea typeface="+mn-ea"/>
                          <a:cs typeface="+mn-cs"/>
                          <a:sym typeface="Palatino"/>
                        </a:rPr>
                        <a:t>+6,7%</a:t>
                      </a:r>
                      <a:endParaRPr lang="pl-PL" sz="2000" b="1" dirty="0">
                        <a:solidFill>
                          <a:schemeClr val="dk1"/>
                        </a:solidFill>
                        <a:effectLst/>
                        <a:latin typeface="Roboto Regular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odtytuł 5"/>
          <p:cNvSpPr txBox="1">
            <a:spLocks/>
          </p:cNvSpPr>
          <p:nvPr/>
        </p:nvSpPr>
        <p:spPr bwMode="auto">
          <a:xfrm>
            <a:off x="374654" y="5437722"/>
            <a:ext cx="3202735" cy="31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Aft>
                <a:spcPts val="400"/>
              </a:spcAft>
            </a:pPr>
            <a:r>
              <a:rPr lang="pl-PL" sz="2200" dirty="0">
                <a:latin typeface="Roboto Regular"/>
              </a:rPr>
              <a:t>Od roku 2009 widoczny jest </a:t>
            </a:r>
            <a:r>
              <a:rPr lang="pl-PL" sz="2200" b="1" dirty="0">
                <a:latin typeface="Roboto Regular"/>
              </a:rPr>
              <a:t>systematyczny wzrost liczby turystów przyjeżdżających  </a:t>
            </a:r>
            <a:r>
              <a:rPr lang="pl-PL" sz="2200" b="1" dirty="0" smtClean="0">
                <a:latin typeface="Roboto Regular"/>
              </a:rPr>
              <a:t>         </a:t>
            </a:r>
            <a:r>
              <a:rPr lang="pl-PL" sz="2200" dirty="0" smtClean="0">
                <a:latin typeface="Roboto Regular"/>
              </a:rPr>
              <a:t>do </a:t>
            </a:r>
            <a:r>
              <a:rPr lang="pl-PL" sz="2200" dirty="0">
                <a:latin typeface="Roboto Regular"/>
              </a:rPr>
              <a:t>Małopolski.</a:t>
            </a:r>
          </a:p>
          <a:p>
            <a:pPr algn="l" eaLnBrk="0" hangingPunct="0">
              <a:spcBef>
                <a:spcPct val="20000"/>
              </a:spcBef>
            </a:pPr>
            <a:r>
              <a:rPr lang="pl-PL" sz="2200" dirty="0">
                <a:latin typeface="Roboto Regular"/>
              </a:rPr>
              <a:t>(na wykresie podano liczbę turystów </a:t>
            </a:r>
            <a:r>
              <a:rPr lang="pl-PL" sz="2200" dirty="0" smtClean="0">
                <a:latin typeface="Roboto Regular"/>
              </a:rPr>
              <a:t>               w </a:t>
            </a:r>
            <a:r>
              <a:rPr lang="pl-PL" sz="2200" dirty="0">
                <a:latin typeface="Roboto Regular"/>
              </a:rPr>
              <a:t>milionach)</a:t>
            </a:r>
          </a:p>
        </p:txBody>
      </p:sp>
      <p:pic>
        <p:nvPicPr>
          <p:cNvPr id="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2282875172"/>
              </p:ext>
            </p:extLst>
          </p:nvPr>
        </p:nvGraphicFramePr>
        <p:xfrm>
          <a:off x="3577389" y="4708186"/>
          <a:ext cx="8757283" cy="470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7520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4" y="350921"/>
            <a:ext cx="11988800" cy="836195"/>
          </a:xfrm>
        </p:spPr>
        <p:txBody>
          <a:bodyPr>
            <a:normAutofit/>
          </a:bodyPr>
          <a:lstStyle/>
          <a:p>
            <a:r>
              <a:rPr lang="pl-PL" altLang="pl-PL" sz="3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POCHODZENIE ODWIEDZAJĄCYCH </a:t>
            </a:r>
            <a:r>
              <a:rPr lang="pl-PL" altLang="pl-PL" sz="38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KRAJOWYCH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79664" y="1219200"/>
            <a:ext cx="10994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latin typeface="Roboto Regular"/>
              </a:rPr>
              <a:t>Odwiedzający krajowi przybywają do Małopolski głównie z </a:t>
            </a:r>
            <a:r>
              <a:rPr lang="pl-PL" b="1" dirty="0" smtClean="0">
                <a:solidFill>
                  <a:schemeClr val="tx1"/>
                </a:solidFill>
                <a:latin typeface="Roboto Regular"/>
              </a:rPr>
              <a:t>woj. małopolskiego (25,8%), </a:t>
            </a:r>
            <a:r>
              <a:rPr lang="pl-PL" b="1" dirty="0">
                <a:solidFill>
                  <a:schemeClr val="tx1"/>
                </a:solidFill>
                <a:latin typeface="Roboto Regular"/>
              </a:rPr>
              <a:t>śląskiego </a:t>
            </a:r>
            <a:r>
              <a:rPr lang="pl-PL" b="1" dirty="0" smtClean="0">
                <a:solidFill>
                  <a:schemeClr val="tx1"/>
                </a:solidFill>
                <a:latin typeface="Roboto Regular"/>
              </a:rPr>
              <a:t>(13,5%) oraz mazowieckiego </a:t>
            </a:r>
            <a:r>
              <a:rPr lang="pl-PL" b="1" dirty="0">
                <a:solidFill>
                  <a:schemeClr val="tx1"/>
                </a:solidFill>
                <a:latin typeface="Roboto Regular"/>
              </a:rPr>
              <a:t>(</a:t>
            </a:r>
            <a:r>
              <a:rPr lang="pl-PL" b="1" dirty="0" smtClean="0">
                <a:solidFill>
                  <a:schemeClr val="tx1"/>
                </a:solidFill>
                <a:latin typeface="Roboto Regular"/>
              </a:rPr>
              <a:t>12,5%). </a:t>
            </a:r>
            <a:endParaRPr lang="pl-PL" dirty="0" smtClean="0">
              <a:solidFill>
                <a:schemeClr val="tx1"/>
              </a:solidFill>
              <a:latin typeface="Roboto Regular"/>
            </a:endParaRPr>
          </a:p>
        </p:txBody>
      </p:sp>
      <p:pic>
        <p:nvPicPr>
          <p:cNvPr id="5" name="Obraz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110" y="3145531"/>
            <a:ext cx="5958840" cy="595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tytuł 5"/>
          <p:cNvSpPr txBox="1">
            <a:spLocks/>
          </p:cNvSpPr>
          <p:nvPr/>
        </p:nvSpPr>
        <p:spPr bwMode="auto">
          <a:xfrm>
            <a:off x="8051180" y="3993764"/>
            <a:ext cx="4655170" cy="358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dirty="0">
                <a:latin typeface="Roboto Regular"/>
              </a:rPr>
              <a:t>Wśród</a:t>
            </a:r>
            <a:r>
              <a:rPr lang="pl-PL" b="1" dirty="0">
                <a:latin typeface="Roboto Regular"/>
              </a:rPr>
              <a:t> turystów </a:t>
            </a:r>
            <a:r>
              <a:rPr lang="pl-PL" dirty="0">
                <a:latin typeface="Roboto Regular"/>
              </a:rPr>
              <a:t>najliczniejsi są mieszkańcy </a:t>
            </a:r>
            <a:r>
              <a:rPr lang="pl-PL" dirty="0" smtClean="0">
                <a:latin typeface="Roboto Regular"/>
              </a:rPr>
              <a:t>Małopolski (17%),            a następnie Mazowsza                  i Śląska.</a:t>
            </a:r>
          </a:p>
          <a:p>
            <a:pPr algn="l"/>
            <a:endParaRPr lang="pl-PL" dirty="0">
              <a:latin typeface="Roboto Regular"/>
            </a:endParaRPr>
          </a:p>
          <a:p>
            <a:pPr algn="l"/>
            <a:r>
              <a:rPr lang="pl-PL" dirty="0" smtClean="0">
                <a:latin typeface="Roboto Regular"/>
              </a:rPr>
              <a:t>Wśród </a:t>
            </a:r>
            <a:r>
              <a:rPr lang="pl-PL" b="1" dirty="0">
                <a:latin typeface="Roboto Regular"/>
              </a:rPr>
              <a:t>gości </a:t>
            </a:r>
            <a:r>
              <a:rPr lang="pl-PL" dirty="0">
                <a:latin typeface="Roboto Regular"/>
              </a:rPr>
              <a:t>najliczniejsi są</a:t>
            </a:r>
            <a:r>
              <a:rPr lang="pl-PL" dirty="0" smtClean="0">
                <a:latin typeface="Roboto Regular"/>
              </a:rPr>
              <a:t> </a:t>
            </a:r>
            <a:r>
              <a:rPr lang="pl-PL" dirty="0">
                <a:latin typeface="Roboto Regular"/>
              </a:rPr>
              <a:t>mieszkańcy </a:t>
            </a:r>
            <a:r>
              <a:rPr lang="pl-PL" dirty="0" smtClean="0">
                <a:latin typeface="Roboto Regular"/>
              </a:rPr>
              <a:t>Małopolski (63%),          a następnie Śląska                      i Podkarpacia</a:t>
            </a:r>
            <a:r>
              <a:rPr lang="pl-PL" sz="1600" dirty="0" smtClean="0">
                <a:latin typeface="Century Gothic" panose="020B0502020202020204" pitchFamily="34" charset="0"/>
              </a:rPr>
              <a:t>. </a:t>
            </a:r>
            <a:endParaRPr lang="pl-PL" sz="1600" dirty="0">
              <a:latin typeface="Century Gothic" panose="020B0502020202020204" pitchFamily="34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2440242" y="4128126"/>
            <a:ext cx="1238834" cy="58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3,6%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3873504" y="3714208"/>
            <a:ext cx="1092026" cy="50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107950" marR="107950" algn="just">
              <a:lnSpc>
                <a:spcPct val="150000"/>
              </a:lnSpc>
              <a:spcAft>
                <a:spcPts val="0"/>
              </a:spcAft>
              <a:defRPr sz="1600" b="1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l-PL" sz="2000" dirty="0" smtClean="0"/>
              <a:t>4,5%</a:t>
            </a:r>
            <a:endParaRPr lang="pl-PL" sz="2000" dirty="0"/>
          </a:p>
        </p:txBody>
      </p:sp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5276234" y="3966256"/>
            <a:ext cx="1020547" cy="59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2,3%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6585492" y="4656037"/>
            <a:ext cx="1148807" cy="53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00B050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1,8%</a:t>
            </a:r>
            <a:endParaRPr lang="pl-PL" sz="2000" b="1" dirty="0">
              <a:solidFill>
                <a:srgbClr val="00B050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5433011" y="5361708"/>
            <a:ext cx="1152482" cy="41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DA187E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12,5%</a:t>
            </a:r>
            <a:endParaRPr lang="pl-PL" sz="2000" b="1" dirty="0">
              <a:solidFill>
                <a:srgbClr val="DA187E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4151848" y="4733749"/>
            <a:ext cx="1124385" cy="4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2,8%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2285976" y="5386485"/>
            <a:ext cx="1201022" cy="62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2000" b="1" dirty="0" smtClean="0">
                <a:solidFill>
                  <a:srgbClr val="00B050"/>
                </a:solidFill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,0</a:t>
            </a:r>
            <a:r>
              <a:rPr lang="pl-PL" sz="2000" b="1" dirty="0" smtClean="0">
                <a:solidFill>
                  <a:srgbClr val="00B050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solidFill>
                <a:srgbClr val="00B050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3314573" y="5362568"/>
            <a:ext cx="1089841" cy="58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F99817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5,4%</a:t>
            </a:r>
            <a:endParaRPr lang="pl-PL" sz="2000" b="1" dirty="0">
              <a:solidFill>
                <a:srgbClr val="F99817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2"/>
          <p:cNvSpPr txBox="1">
            <a:spLocks noChangeArrowheads="1"/>
          </p:cNvSpPr>
          <p:nvPr/>
        </p:nvSpPr>
        <p:spPr bwMode="auto">
          <a:xfrm>
            <a:off x="4634806" y="6124951"/>
            <a:ext cx="1137343" cy="45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4,6</a:t>
            </a: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2"/>
          <p:cNvSpPr txBox="1">
            <a:spLocks noChangeArrowheads="1"/>
          </p:cNvSpPr>
          <p:nvPr/>
        </p:nvSpPr>
        <p:spPr bwMode="auto">
          <a:xfrm>
            <a:off x="6585493" y="6404054"/>
            <a:ext cx="1148806" cy="5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3,3%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ole tekstowe 2"/>
          <p:cNvSpPr txBox="1">
            <a:spLocks noChangeArrowheads="1"/>
          </p:cNvSpPr>
          <p:nvPr/>
        </p:nvSpPr>
        <p:spPr bwMode="auto">
          <a:xfrm>
            <a:off x="5448488" y="6878113"/>
            <a:ext cx="1137004" cy="3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3,9</a:t>
            </a: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ole tekstowe 2"/>
          <p:cNvSpPr txBox="1">
            <a:spLocks noChangeArrowheads="1"/>
          </p:cNvSpPr>
          <p:nvPr/>
        </p:nvSpPr>
        <p:spPr bwMode="auto">
          <a:xfrm>
            <a:off x="6135004" y="7585212"/>
            <a:ext cx="1237345" cy="56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F2B01E"/>
                </a:solidFill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5,1</a:t>
            </a:r>
            <a:r>
              <a:rPr lang="pl-PL" sz="2000" b="1" dirty="0" smtClean="0">
                <a:solidFill>
                  <a:srgbClr val="F2B01E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solidFill>
                <a:srgbClr val="F2B01E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ole tekstowe 2"/>
          <p:cNvSpPr txBox="1">
            <a:spLocks noChangeArrowheads="1"/>
          </p:cNvSpPr>
          <p:nvPr/>
        </p:nvSpPr>
        <p:spPr bwMode="auto">
          <a:xfrm>
            <a:off x="4965530" y="7763306"/>
            <a:ext cx="1252990" cy="37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DA187E"/>
                </a:solidFill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25,8</a:t>
            </a:r>
            <a:r>
              <a:rPr lang="pl-PL" sz="2000" b="1" dirty="0" smtClean="0">
                <a:solidFill>
                  <a:srgbClr val="DA187E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solidFill>
                <a:srgbClr val="DA187E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2"/>
          <p:cNvSpPr txBox="1">
            <a:spLocks noChangeArrowheads="1"/>
          </p:cNvSpPr>
          <p:nvPr/>
        </p:nvSpPr>
        <p:spPr bwMode="auto">
          <a:xfrm>
            <a:off x="4404413" y="7079639"/>
            <a:ext cx="1157989" cy="58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DA187E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13,5%</a:t>
            </a:r>
            <a:endParaRPr lang="pl-PL" sz="2000" b="1" dirty="0">
              <a:solidFill>
                <a:srgbClr val="DA187E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Pole tekstowe 2"/>
          <p:cNvSpPr txBox="1">
            <a:spLocks noChangeArrowheads="1"/>
          </p:cNvSpPr>
          <p:nvPr/>
        </p:nvSpPr>
        <p:spPr bwMode="auto">
          <a:xfrm>
            <a:off x="3737648" y="6819391"/>
            <a:ext cx="1085127" cy="52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3,2</a:t>
            </a:r>
            <a:r>
              <a:rPr lang="pl-PL" sz="2000" b="1" dirty="0" smtClean="0"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Pole tekstowe 2"/>
          <p:cNvSpPr txBox="1">
            <a:spLocks noChangeArrowheads="1"/>
          </p:cNvSpPr>
          <p:nvPr/>
        </p:nvSpPr>
        <p:spPr bwMode="auto">
          <a:xfrm>
            <a:off x="2735999" y="6484794"/>
            <a:ext cx="1174575" cy="45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 marR="10795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solidFill>
                  <a:srgbClr val="F2B01E"/>
                </a:solidFill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5,7</a:t>
            </a:r>
            <a:r>
              <a:rPr lang="pl-PL" sz="2000" b="1" dirty="0" smtClean="0">
                <a:solidFill>
                  <a:srgbClr val="F2B01E"/>
                </a:solidFill>
                <a:effectLst/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pl-PL" sz="2000" b="1" dirty="0">
              <a:solidFill>
                <a:srgbClr val="F2B01E"/>
              </a:solidFill>
              <a:effectLst/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98567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1315031" cy="836195"/>
          </a:xfrm>
        </p:spPr>
        <p:txBody>
          <a:bodyPr>
            <a:noAutofit/>
          </a:bodyPr>
          <a:lstStyle/>
          <a:p>
            <a:pPr algn="ctr"/>
            <a:r>
              <a:rPr lang="pl-PL" altLang="pl-PL" sz="35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POCHODZENIE ODWIEDZAJĄCYCH ZAGRANICZNYCH</a:t>
            </a:r>
            <a:endParaRPr lang="pl-PL" sz="35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9665" y="1186179"/>
            <a:ext cx="10783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latin typeface="Roboto Regular"/>
              </a:rPr>
              <a:t>Odwiedzający zagraniczni przybywają do woj. małopolskiego najczęściej </a:t>
            </a:r>
            <a:r>
              <a:rPr lang="pl-PL" dirty="0" smtClean="0">
                <a:solidFill>
                  <a:schemeClr val="tx1"/>
                </a:solidFill>
                <a:latin typeface="Roboto Regular"/>
              </a:rPr>
              <a:t>                  z </a:t>
            </a:r>
            <a:r>
              <a:rPr lang="pl-PL" b="1" dirty="0">
                <a:solidFill>
                  <a:schemeClr val="tx1"/>
                </a:solidFill>
                <a:latin typeface="Roboto Regular"/>
              </a:rPr>
              <a:t>Wielkiej Brytanii</a:t>
            </a:r>
            <a:r>
              <a:rPr lang="pl-PL" dirty="0">
                <a:solidFill>
                  <a:schemeClr val="tx1"/>
                </a:solidFill>
                <a:latin typeface="Roboto Regular"/>
              </a:rPr>
              <a:t> oraz </a:t>
            </a:r>
            <a:r>
              <a:rPr lang="pl-PL" b="1" dirty="0">
                <a:solidFill>
                  <a:schemeClr val="tx1"/>
                </a:solidFill>
                <a:latin typeface="Roboto Regular"/>
              </a:rPr>
              <a:t>Niemiec.</a:t>
            </a:r>
            <a:r>
              <a:rPr lang="pl-PL" dirty="0">
                <a:solidFill>
                  <a:schemeClr val="tx1"/>
                </a:solidFill>
                <a:latin typeface="Roboto Regular"/>
              </a:rPr>
              <a:t> Licznie reprezentowani są także obywatele </a:t>
            </a:r>
            <a:r>
              <a:rPr lang="pl-PL" b="1" dirty="0" smtClean="0">
                <a:solidFill>
                  <a:schemeClr val="tx1"/>
                </a:solidFill>
                <a:latin typeface="Roboto Regular"/>
              </a:rPr>
              <a:t>Włoch i Francji</a:t>
            </a:r>
            <a:r>
              <a:rPr lang="pl-PL" dirty="0" smtClean="0">
                <a:solidFill>
                  <a:schemeClr val="tx1"/>
                </a:solidFill>
                <a:latin typeface="Roboto Regular"/>
              </a:rPr>
              <a:t>. </a:t>
            </a:r>
            <a:r>
              <a:rPr lang="pl-PL" dirty="0">
                <a:solidFill>
                  <a:schemeClr val="tx1"/>
                </a:solidFill>
                <a:latin typeface="Roboto Regular"/>
              </a:rPr>
              <a:t>Łącznie odnotowano </a:t>
            </a:r>
            <a:r>
              <a:rPr lang="pl-PL" dirty="0" smtClean="0">
                <a:solidFill>
                  <a:schemeClr val="tx1"/>
                </a:solidFill>
                <a:latin typeface="Roboto Regular"/>
              </a:rPr>
              <a:t>obecność rezydentów 57 </a:t>
            </a:r>
            <a:r>
              <a:rPr lang="pl-PL" dirty="0">
                <a:solidFill>
                  <a:schemeClr val="tx1"/>
                </a:solidFill>
                <a:latin typeface="Roboto Regular"/>
              </a:rPr>
              <a:t>państw.</a:t>
            </a:r>
          </a:p>
        </p:txBody>
      </p:sp>
      <p:sp>
        <p:nvSpPr>
          <p:cNvPr id="6" name="Podtytuł 5"/>
          <p:cNvSpPr txBox="1">
            <a:spLocks/>
          </p:cNvSpPr>
          <p:nvPr/>
        </p:nvSpPr>
        <p:spPr bwMode="auto">
          <a:xfrm>
            <a:off x="8353633" y="4573627"/>
            <a:ext cx="4451684" cy="389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pl-PL" dirty="0">
                <a:latin typeface="Roboto Regular"/>
              </a:rPr>
              <a:t>Na przestrzeni </a:t>
            </a:r>
            <a:r>
              <a:rPr lang="pl-PL" dirty="0" smtClean="0">
                <a:latin typeface="Roboto Regular"/>
              </a:rPr>
              <a:t>ostatnich pięciu </a:t>
            </a:r>
            <a:r>
              <a:rPr lang="pl-PL" dirty="0">
                <a:latin typeface="Roboto Regular"/>
              </a:rPr>
              <a:t>lat widoczny jest trend spadkowy dotyczący </a:t>
            </a:r>
            <a:r>
              <a:rPr lang="pl-PL" dirty="0" smtClean="0">
                <a:latin typeface="Roboto Regular"/>
              </a:rPr>
              <a:t>liczby przyjezdnych z Wielkiej </a:t>
            </a:r>
            <a:r>
              <a:rPr lang="pl-PL" dirty="0">
                <a:latin typeface="Roboto Regular"/>
              </a:rPr>
              <a:t>Brytanii </a:t>
            </a:r>
            <a:r>
              <a:rPr lang="pl-PL" dirty="0" smtClean="0">
                <a:latin typeface="Roboto Regular"/>
              </a:rPr>
              <a:t>oraz </a:t>
            </a:r>
            <a:r>
              <a:rPr lang="pl-PL" dirty="0">
                <a:latin typeface="Roboto Regular"/>
              </a:rPr>
              <a:t>umocnienie się reprezentacji mieszkańców </a:t>
            </a:r>
            <a:r>
              <a:rPr lang="pl-PL" dirty="0" smtClean="0">
                <a:latin typeface="Roboto Regular"/>
              </a:rPr>
              <a:t>Włoch i Francji. </a:t>
            </a:r>
            <a:endParaRPr lang="pl-PL" dirty="0">
              <a:latin typeface="Roboto Regular"/>
            </a:endParaRPr>
          </a:p>
        </p:txBody>
      </p:sp>
      <p:pic>
        <p:nvPicPr>
          <p:cNvPr id="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500693"/>
              </p:ext>
            </p:extLst>
          </p:nvPr>
        </p:nvGraphicFramePr>
        <p:xfrm>
          <a:off x="379664" y="2730538"/>
          <a:ext cx="9031036" cy="6051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1774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1315031" cy="836195"/>
          </a:xfrm>
        </p:spPr>
        <p:txBody>
          <a:bodyPr>
            <a:noAutofit/>
          </a:bodyPr>
          <a:lstStyle/>
          <a:p>
            <a:pPr algn="ctr"/>
            <a:r>
              <a:rPr lang="pl-PL" alt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WYDATKI ODWIEDZAJĄCYCH </a:t>
            </a:r>
            <a:r>
              <a:rPr lang="pl-PL" altLang="pl-PL" sz="4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MAŁOPOLSKĘ</a:t>
            </a:r>
            <a:endParaRPr lang="pl-PL" sz="4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9665" y="1186179"/>
            <a:ext cx="1078363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dirty="0">
                <a:latin typeface="Roboto Regular"/>
              </a:rPr>
              <a:t>Szacuje </a:t>
            </a:r>
            <a:r>
              <a:rPr lang="pl-PL" dirty="0" smtClean="0">
                <a:latin typeface="Roboto Regular"/>
              </a:rPr>
              <a:t>się, że </a:t>
            </a:r>
            <a:r>
              <a:rPr lang="pl-PL" dirty="0">
                <a:latin typeface="Roboto Regular"/>
              </a:rPr>
              <a:t>odwiedzający Małopolskę w </a:t>
            </a:r>
            <a:r>
              <a:rPr lang="pl-PL" dirty="0" smtClean="0">
                <a:latin typeface="Roboto Regular"/>
              </a:rPr>
              <a:t>2017 </a:t>
            </a:r>
            <a:r>
              <a:rPr lang="pl-PL" dirty="0">
                <a:latin typeface="Roboto Regular"/>
              </a:rPr>
              <a:t>roku </a:t>
            </a:r>
            <a:r>
              <a:rPr lang="pl-PL" b="1" dirty="0">
                <a:latin typeface="Roboto Regular"/>
              </a:rPr>
              <a:t>wydali </a:t>
            </a:r>
            <a:r>
              <a:rPr lang="pl-PL" b="1" dirty="0" smtClean="0">
                <a:latin typeface="Roboto Regular"/>
              </a:rPr>
              <a:t>na jej obszarze niemal 13,5</a:t>
            </a:r>
            <a:r>
              <a:rPr lang="pl-PL" b="1" dirty="0">
                <a:latin typeface="Roboto Regular"/>
              </a:rPr>
              <a:t> </a:t>
            </a:r>
            <a:r>
              <a:rPr lang="pl-PL" b="1" dirty="0" smtClean="0">
                <a:latin typeface="Roboto Regular"/>
              </a:rPr>
              <a:t>miliarda </a:t>
            </a:r>
            <a:r>
              <a:rPr lang="pl-PL" b="1" dirty="0">
                <a:latin typeface="Roboto Regular"/>
              </a:rPr>
              <a:t>złotych. </a:t>
            </a:r>
          </a:p>
          <a:p>
            <a:pPr algn="just">
              <a:lnSpc>
                <a:spcPct val="115000"/>
              </a:lnSpc>
            </a:pPr>
            <a:r>
              <a:rPr lang="pl-PL" dirty="0">
                <a:latin typeface="Roboto Regular"/>
              </a:rPr>
              <a:t>P</a:t>
            </a:r>
            <a:r>
              <a:rPr lang="pl-PL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oziom wydatków </a:t>
            </a:r>
            <a:r>
              <a:rPr lang="pl-PL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wzrósł w stosunku do roku ubiegłego o 3,6%, głównie za sprawą większych wydatków turystów krajowych. </a:t>
            </a:r>
            <a:endParaRPr lang="pl-PL" dirty="0">
              <a:latin typeface="Roboto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dtytuł 5"/>
          <p:cNvSpPr txBox="1">
            <a:spLocks/>
          </p:cNvSpPr>
          <p:nvPr/>
        </p:nvSpPr>
        <p:spPr bwMode="auto">
          <a:xfrm>
            <a:off x="8705850" y="3486150"/>
            <a:ext cx="3801684" cy="538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Roboto Regular"/>
              </a:rPr>
              <a:t>Odwiedzający zagraniczni wydają podczas wizyt              w Małopolsce kwoty znacznie wyższe niż odwiedzający </a:t>
            </a:r>
            <a:r>
              <a:rPr lang="pl-PL" dirty="0" smtClean="0">
                <a:latin typeface="Roboto Regular"/>
              </a:rPr>
              <a:t>krajowi</a:t>
            </a:r>
            <a:r>
              <a:rPr lang="pl-PL" dirty="0">
                <a:latin typeface="Roboto Regular"/>
              </a:rPr>
              <a:t> </a:t>
            </a:r>
            <a:r>
              <a:rPr lang="pl-PL" dirty="0" smtClean="0">
                <a:latin typeface="Roboto Regular"/>
              </a:rPr>
              <a:t>(1400 zł w stosunku do 766 zł)</a:t>
            </a:r>
            <a:endParaRPr lang="pl-PL" dirty="0">
              <a:latin typeface="Roboto Regular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Roboto Regular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Roboto Regular"/>
                <a:cs typeface="Times New Roman" panose="02020603050405020304" pitchFamily="18" charset="0"/>
              </a:rPr>
              <a:t>P</a:t>
            </a:r>
            <a:r>
              <a:rPr lang="pl-PL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ieniądze pozostawione przez odwiedzających zagranicznych stanowią </a:t>
            </a:r>
            <a:r>
              <a:rPr lang="pl-PL" dirty="0" smtClean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35% </a:t>
            </a:r>
            <a:r>
              <a:rPr lang="pl-PL" dirty="0">
                <a:latin typeface="Roboto Regular"/>
                <a:ea typeface="Calibri" panose="020F0502020204030204" pitchFamily="34" charset="0"/>
                <a:cs typeface="Times New Roman" panose="02020603050405020304" pitchFamily="18" charset="0"/>
              </a:rPr>
              <a:t>ogółu wydatków. </a:t>
            </a:r>
          </a:p>
        </p:txBody>
      </p:sp>
      <p:pic>
        <p:nvPicPr>
          <p:cNvPr id="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992357602"/>
              </p:ext>
            </p:extLst>
          </p:nvPr>
        </p:nvGraphicFramePr>
        <p:xfrm>
          <a:off x="379664" y="3189287"/>
          <a:ext cx="8135686" cy="567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63223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663" y="251494"/>
            <a:ext cx="11315031" cy="836195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DŁUGOŚĆ POBYTU TURYSTÓW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664" y="1186179"/>
            <a:ext cx="10974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latin typeface="Roboto Regular"/>
              </a:rPr>
              <a:t>Czas pobytu </a:t>
            </a:r>
            <a:r>
              <a:rPr lang="pl-PL" sz="2200" b="1" dirty="0">
                <a:latin typeface="Roboto Regular"/>
              </a:rPr>
              <a:t>turystów </a:t>
            </a:r>
            <a:r>
              <a:rPr lang="pl-PL" sz="2200" b="1" dirty="0" smtClean="0">
                <a:latin typeface="Roboto Regular"/>
              </a:rPr>
              <a:t>krajowych </a:t>
            </a:r>
            <a:r>
              <a:rPr lang="pl-PL" sz="2200" dirty="0" smtClean="0">
                <a:latin typeface="Roboto Regular"/>
              </a:rPr>
              <a:t>nie</a:t>
            </a:r>
            <a:r>
              <a:rPr lang="pl-PL" sz="2200" b="1" dirty="0" smtClean="0">
                <a:latin typeface="Roboto Regular"/>
              </a:rPr>
              <a:t> </a:t>
            </a:r>
            <a:r>
              <a:rPr lang="pl-PL" sz="2200" dirty="0">
                <a:latin typeface="Roboto Regular"/>
              </a:rPr>
              <a:t>uległ istotnym </a:t>
            </a:r>
            <a:r>
              <a:rPr lang="pl-PL" sz="2200" dirty="0" smtClean="0">
                <a:latin typeface="Roboto Regular"/>
              </a:rPr>
              <a:t>zmianom w </a:t>
            </a:r>
            <a:r>
              <a:rPr lang="pl-PL" sz="2200" dirty="0">
                <a:latin typeface="Roboto Regular"/>
              </a:rPr>
              <a:t>stosunku do roku ubiegłego</a:t>
            </a:r>
            <a:r>
              <a:rPr lang="pl-PL" sz="2200" dirty="0" smtClean="0">
                <a:latin typeface="Roboto Regular"/>
              </a:rPr>
              <a:t>, </a:t>
            </a:r>
            <a:r>
              <a:rPr lang="pl-PL" sz="2200" dirty="0">
                <a:latin typeface="Roboto Regular"/>
              </a:rPr>
              <a:t>natomiast </a:t>
            </a:r>
            <a:r>
              <a:rPr lang="pl-PL" sz="2200" dirty="0" smtClean="0">
                <a:latin typeface="Roboto Regular"/>
              </a:rPr>
              <a:t>w przypadku </a:t>
            </a:r>
            <a:r>
              <a:rPr lang="pl-PL" sz="2200" b="1" dirty="0">
                <a:latin typeface="Roboto Regular"/>
              </a:rPr>
              <a:t>turystów </a:t>
            </a:r>
            <a:r>
              <a:rPr lang="pl-PL" sz="2200" b="1" dirty="0" smtClean="0">
                <a:latin typeface="Roboto Regular"/>
              </a:rPr>
              <a:t>zagranicznych </a:t>
            </a:r>
            <a:r>
              <a:rPr lang="pl-PL" sz="2200" dirty="0" smtClean="0">
                <a:latin typeface="Roboto Regular"/>
              </a:rPr>
              <a:t>uległ</a:t>
            </a:r>
            <a:r>
              <a:rPr lang="pl-PL" sz="2200" b="1" dirty="0" smtClean="0">
                <a:latin typeface="Roboto Regular"/>
              </a:rPr>
              <a:t> </a:t>
            </a:r>
            <a:r>
              <a:rPr lang="pl-PL" sz="2200" dirty="0" smtClean="0">
                <a:latin typeface="Roboto Regular"/>
              </a:rPr>
              <a:t>nieznacznemu skróceniu. Turyści przebywający w Małopolsce w 2017 roku najczęściej decydowali </a:t>
            </a:r>
            <a:r>
              <a:rPr lang="pl-PL" sz="2200" dirty="0">
                <a:latin typeface="Roboto Regular"/>
              </a:rPr>
              <a:t>się na pobyt </a:t>
            </a:r>
            <a:r>
              <a:rPr lang="pl-PL" sz="2200" dirty="0" smtClean="0">
                <a:latin typeface="Roboto Regular"/>
              </a:rPr>
              <a:t>obejmujący </a:t>
            </a:r>
            <a:r>
              <a:rPr lang="pl-PL" sz="2200" dirty="0">
                <a:latin typeface="Roboto Regular"/>
              </a:rPr>
              <a:t>od 4 do 7 nocy, a następnie od 2 do 3 nocy. </a:t>
            </a:r>
          </a:p>
          <a:p>
            <a:pPr algn="just"/>
            <a:r>
              <a:rPr lang="pl-PL" sz="2200" b="1" dirty="0" smtClean="0">
                <a:latin typeface="Roboto Regular"/>
              </a:rPr>
              <a:t>Średni czas pobytu odwiedzających </a:t>
            </a:r>
            <a:r>
              <a:rPr lang="pl-PL" sz="2200" b="1" dirty="0">
                <a:latin typeface="Roboto Regular"/>
              </a:rPr>
              <a:t>krajowych </a:t>
            </a:r>
            <a:r>
              <a:rPr lang="pl-PL" sz="2200" b="1" dirty="0" smtClean="0">
                <a:latin typeface="Roboto Regular"/>
              </a:rPr>
              <a:t>jest krótszy niż czas pobytu odwiedzających zagranicznych. </a:t>
            </a:r>
            <a:endParaRPr lang="pl-PL" sz="2200" dirty="0">
              <a:latin typeface="Roboto Regular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79664" y="3746882"/>
            <a:ext cx="126251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700" dirty="0">
                <a:latin typeface="Roboto Regular"/>
              </a:rPr>
              <a:t>Długość pobytu </a:t>
            </a:r>
            <a:r>
              <a:rPr lang="pl-PL" sz="1700" b="1" dirty="0">
                <a:latin typeface="Roboto Regular"/>
              </a:rPr>
              <a:t>turystów krajowych </a:t>
            </a:r>
            <a:r>
              <a:rPr lang="pl-PL" sz="1700" dirty="0">
                <a:latin typeface="Roboto Regular"/>
              </a:rPr>
              <a:t>w latach </a:t>
            </a:r>
            <a:r>
              <a:rPr lang="pl-PL" sz="1700" dirty="0" smtClean="0">
                <a:latin typeface="Roboto Regular"/>
              </a:rPr>
              <a:t>2012-2017            Długość </a:t>
            </a:r>
            <a:r>
              <a:rPr lang="pl-PL" sz="1700" dirty="0">
                <a:latin typeface="Roboto Regular"/>
              </a:rPr>
              <a:t>pobytu </a:t>
            </a:r>
            <a:r>
              <a:rPr lang="pl-PL" sz="1700" b="1" dirty="0">
                <a:latin typeface="Roboto Regular"/>
              </a:rPr>
              <a:t>turystów zagranicznych </a:t>
            </a:r>
            <a:r>
              <a:rPr lang="pl-PL" sz="1700" dirty="0">
                <a:latin typeface="Roboto Regular"/>
              </a:rPr>
              <a:t>w latach </a:t>
            </a:r>
            <a:r>
              <a:rPr lang="pl-PL" sz="1700" dirty="0" smtClean="0">
                <a:latin typeface="Roboto Regular"/>
              </a:rPr>
              <a:t>2012-2017</a:t>
            </a:r>
            <a:endParaRPr lang="pl-PL" sz="1700" dirty="0">
              <a:latin typeface="Roboto Regular"/>
            </a:endParaRPr>
          </a:p>
        </p:txBody>
      </p:sp>
      <p:pic>
        <p:nvPicPr>
          <p:cNvPr id="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9201150"/>
            <a:ext cx="3051487" cy="4191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502221"/>
              </p:ext>
            </p:extLst>
          </p:nvPr>
        </p:nvGraphicFramePr>
        <p:xfrm>
          <a:off x="379664" y="4216752"/>
          <a:ext cx="6002086" cy="467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727506"/>
              </p:ext>
            </p:extLst>
          </p:nvPr>
        </p:nvGraphicFramePr>
        <p:xfrm>
          <a:off x="6838950" y="4216751"/>
          <a:ext cx="5791200" cy="467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825686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1891</Words>
  <Application>Microsoft Office PowerPoint</Application>
  <PresentationFormat>Niestandardowy</PresentationFormat>
  <Paragraphs>468</Paragraphs>
  <Slides>23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23</vt:i4>
      </vt:variant>
    </vt:vector>
  </HeadingPairs>
  <TitlesOfParts>
    <vt:vector size="38" baseType="lpstr">
      <vt:lpstr>Aller</vt:lpstr>
      <vt:lpstr>Arial</vt:lpstr>
      <vt:lpstr>Avenir Roman</vt:lpstr>
      <vt:lpstr>Bodoni SvtyTwo ITC TT-Book</vt:lpstr>
      <vt:lpstr>Calibri</vt:lpstr>
      <vt:lpstr>Century Gothic</vt:lpstr>
      <vt:lpstr>Helvetica</vt:lpstr>
      <vt:lpstr>Palatino</vt:lpstr>
      <vt:lpstr>Roboto Regular</vt:lpstr>
      <vt:lpstr>Times New Roman</vt:lpstr>
      <vt:lpstr>Verdana</vt:lpstr>
      <vt:lpstr>Wingdings</vt:lpstr>
      <vt:lpstr>New_Template4</vt:lpstr>
      <vt:lpstr>1_Projekt niestandardowy</vt:lpstr>
      <vt:lpstr>Projekt niestandardowy</vt:lpstr>
      <vt:lpstr>BADANIE RUCHU TURYSTYCZNEGO  W WOJEWÓDZTWIE MAŁOPOLSKIM  W 2017 ROKU</vt:lpstr>
      <vt:lpstr>Prezentacja programu PowerPoint</vt:lpstr>
      <vt:lpstr>METODOLOGIA BADANIA</vt:lpstr>
      <vt:lpstr>OSZACOWANIE  LICZBY ODWIEDZAJĄCYCH</vt:lpstr>
      <vt:lpstr>OSZACOWANIE LICZBY TURYSTÓW</vt:lpstr>
      <vt:lpstr>POCHODZENIE ODWIEDZAJĄCYCH KRAJOWYCH</vt:lpstr>
      <vt:lpstr>POCHODZENIE ODWIEDZAJĄCYCH ZAGRANICZNYCH</vt:lpstr>
      <vt:lpstr>WYDATKI ODWIEDZAJĄCYCH MAŁOPOLSKĘ</vt:lpstr>
      <vt:lpstr>DŁUGOŚĆ POBYTU TURYSTÓW</vt:lpstr>
      <vt:lpstr>FORMA ZAKWATEROWANIA TURYSTÓW  KRAJOWYCH</vt:lpstr>
      <vt:lpstr>FORMA ZAKWATEROWANIA TURYSTÓW  ZAGRANICZNYCH</vt:lpstr>
      <vt:lpstr>ŚRODEK TRANSPORTU ODWIEDZAJĄCYCH MAŁOPOLSKĘ</vt:lpstr>
      <vt:lpstr>WIEK ODWIEDZAJĄCYCH</vt:lpstr>
      <vt:lpstr>CEL PRZYJAZDU DO MAŁOPOLSKI</vt:lpstr>
      <vt:lpstr>OCENA OFERTY TURYSTYCZNEJ</vt:lpstr>
      <vt:lpstr>NAJWIĘKSZE ATRAKCJE REGIONU</vt:lpstr>
      <vt:lpstr>POZIOM ZADOWOLENIA Z POBYTU</vt:lpstr>
      <vt:lpstr>MOCNE I SŁABE STRONY MAŁOPOLSKI               W OPINII ODWIEDZAJĄCYCH</vt:lpstr>
      <vt:lpstr>ŹRÓDŁA WIEDZY O MAŁOPOLSCE</vt:lpstr>
      <vt:lpstr>POSTRZEGALNOŚĆ REKLAMY MAŁOPOLSKI</vt:lpstr>
      <vt:lpstr>PODSUMOWANIE</vt:lpstr>
      <vt:lpstr>PODSUMOWANIE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iwona</dc:creator>
  <cp:lastModifiedBy>Główka, Michał (UMWM)</cp:lastModifiedBy>
  <cp:revision>213</cp:revision>
  <dcterms:modified xsi:type="dcterms:W3CDTF">2018-02-19T09:09:03Z</dcterms:modified>
</cp:coreProperties>
</file>