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63" r:id="rId3"/>
  </p:sldMasterIdLst>
  <p:notesMasterIdLst>
    <p:notesMasterId r:id="rId28"/>
  </p:notesMasterIdLst>
  <p:sldIdLst>
    <p:sldId id="256" r:id="rId4"/>
    <p:sldId id="259" r:id="rId5"/>
    <p:sldId id="269" r:id="rId6"/>
    <p:sldId id="270" r:id="rId7"/>
    <p:sldId id="272" r:id="rId8"/>
    <p:sldId id="29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5"/>
    <a:srgbClr val="CC006A"/>
    <a:srgbClr val="DA518D"/>
    <a:srgbClr val="FFD600"/>
    <a:srgbClr val="68B133"/>
    <a:srgbClr val="FAC81A"/>
    <a:srgbClr val="F2B01E"/>
    <a:srgbClr val="6CB333"/>
    <a:srgbClr val="00A0D6"/>
    <a:srgbClr val="334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75" autoAdjust="0"/>
  </p:normalViewPr>
  <p:slideViewPr>
    <p:cSldViewPr snapToGrid="0" snapToObjects="1">
      <p:cViewPr varScale="1">
        <p:scale>
          <a:sx n="50" d="100"/>
          <a:sy n="50" d="100"/>
        </p:scale>
        <p:origin x="1368" y="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WONA\Ma&#322;opolska_2016\LATO\Wykresy_komplet.2016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WONA\Ma&#322;opolska_2016\LATO\Wykresy_komplet.2016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WONA\Ma&#322;opolska_2016\LATO\Wykresy_komplet.2016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WONA\Ma&#322;opolska_2016\LATO\Wykresy_komplet.2016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WONA\Ma&#322;opolska_2016\LATO\Wykresy_komplet.2016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WONA\Ma&#322;opolska_2016\LATO\Wykresy_komplet.2016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WONA\Ma&#322;opolska_2016\LATO\Wykresy_komplet.2016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WONA\Ma&#322;opolska_2016\LATO\Wykresy_komplet.2016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WONA\Ma&#322;opolska_2016\LATO\Wykresy_komplet.2016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531163823440848E-2"/>
          <c:y val="3.2251572327044023E-2"/>
          <c:w val="0.91748627352994749"/>
          <c:h val="0.78086485415738116"/>
        </c:manualLayout>
      </c:layout>
      <c:lineChart>
        <c:grouping val="standard"/>
        <c:varyColors val="0"/>
        <c:ser>
          <c:idx val="0"/>
          <c:order val="0"/>
          <c:tx>
            <c:strRef>
              <c:f>szacunki!$B$26</c:f>
              <c:strCache>
                <c:ptCount val="1"/>
                <c:pt idx="0">
                  <c:v>ogółem</c:v>
                </c:pt>
              </c:strCache>
            </c:strRef>
          </c:tx>
          <c:spPr>
            <a:ln w="28575" cap="flat" cmpd="sng" algn="ctr">
              <a:solidFill>
                <a:srgbClr val="DA518D"/>
              </a:solidFill>
              <a:prstDash val="solid"/>
            </a:ln>
            <a:effectLst/>
          </c:spPr>
          <c:marker>
            <c:spPr>
              <a:solidFill>
                <a:srgbClr val="DA518D"/>
              </a:solidFill>
              <a:ln w="28575" cap="flat" cmpd="sng" algn="ctr">
                <a:solidFill>
                  <a:srgbClr val="DA518D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5281146637265712E-2"/>
                  <c:y val="-4.85115766262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71003307607517E-2"/>
                  <c:y val="-4.8511576626240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76074972436607E-2"/>
                  <c:y val="-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101433296582178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896361631753032E-2"/>
                  <c:y val="-4.410143329658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871003307607496E-2"/>
                  <c:y val="-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281146637265712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691289966924004E-2"/>
                  <c:y val="-3.969128996692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486218302094816E-2"/>
                  <c:y val="-3.969128996692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486218302094816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486218302094899E-2"/>
                  <c:y val="-3.528114663726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486218302094983E-2"/>
                  <c:y val="-3.969128996692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486218302094816E-2"/>
                  <c:y val="-3.5281146637265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050716648291068E-2"/>
                  <c:y val="-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szacunki!$A$27:$A$40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szacunki!$B$27:$B$40</c:f>
              <c:numCache>
                <c:formatCode>0.0</c:formatCode>
                <c:ptCount val="14"/>
                <c:pt idx="0">
                  <c:v>8</c:v>
                </c:pt>
                <c:pt idx="1">
                  <c:v>9.1</c:v>
                </c:pt>
                <c:pt idx="2">
                  <c:v>9.6</c:v>
                </c:pt>
                <c:pt idx="3">
                  <c:v>10.3</c:v>
                </c:pt>
                <c:pt idx="4">
                  <c:v>13.2</c:v>
                </c:pt>
                <c:pt idx="5">
                  <c:v>12.454000000000001</c:v>
                </c:pt>
                <c:pt idx="6">
                  <c:v>10.92</c:v>
                </c:pt>
                <c:pt idx="7">
                  <c:v>11.4</c:v>
                </c:pt>
                <c:pt idx="8">
                  <c:v>11.87</c:v>
                </c:pt>
                <c:pt idx="9">
                  <c:v>12.13</c:v>
                </c:pt>
                <c:pt idx="10">
                  <c:v>12.63</c:v>
                </c:pt>
                <c:pt idx="11">
                  <c:v>13.12</c:v>
                </c:pt>
                <c:pt idx="12">
                  <c:v>13.94</c:v>
                </c:pt>
                <c:pt idx="13" formatCode="General">
                  <c:v>14.9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szacunki!$C$26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ln w="28575" cap="flat" cmpd="sng" algn="ctr">
              <a:solidFill>
                <a:srgbClr val="FFC000"/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28575" cap="flat" cmpd="sng" algn="ctr">
                <a:solidFill>
                  <a:srgbClr val="FFC000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748621830209483E-2"/>
                  <c:y val="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076074972436621E-2"/>
                  <c:y val="5.292171995589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871003307607496E-2"/>
                  <c:y val="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6593164277843E-2"/>
                  <c:y val="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871003307607538E-2"/>
                  <c:y val="5.292171995589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871003307607496E-2"/>
                  <c:y val="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076074972436607E-2"/>
                  <c:y val="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665931642778471E-2"/>
                  <c:y val="5.292171995589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65931642778392E-2"/>
                  <c:y val="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076074972436607E-2"/>
                  <c:y val="4.41014332965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665931642778551E-2"/>
                  <c:y val="4.85115766262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076074972436607E-2"/>
                  <c:y val="5.292171995589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5281146637265871E-2"/>
                  <c:y val="5.292171995589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640573318632856E-2"/>
                  <c:y val="5.292171995589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szacunki!$A$27:$A$40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szacunki!$C$27:$C$40</c:f>
              <c:numCache>
                <c:formatCode>0.0</c:formatCode>
                <c:ptCount val="14"/>
                <c:pt idx="0">
                  <c:v>6.9</c:v>
                </c:pt>
                <c:pt idx="1">
                  <c:v>7.1</c:v>
                </c:pt>
                <c:pt idx="2">
                  <c:v>7.2</c:v>
                </c:pt>
                <c:pt idx="3">
                  <c:v>7.4</c:v>
                </c:pt>
                <c:pt idx="4">
                  <c:v>9.9350000000000005</c:v>
                </c:pt>
                <c:pt idx="5">
                  <c:v>9.7569999999999997</c:v>
                </c:pt>
                <c:pt idx="6">
                  <c:v>8.59</c:v>
                </c:pt>
                <c:pt idx="7">
                  <c:v>8.9</c:v>
                </c:pt>
                <c:pt idx="8">
                  <c:v>9.3000000000000007</c:v>
                </c:pt>
                <c:pt idx="9">
                  <c:v>9.51</c:v>
                </c:pt>
                <c:pt idx="10">
                  <c:v>9.91</c:v>
                </c:pt>
                <c:pt idx="11">
                  <c:v>10.3</c:v>
                </c:pt>
                <c:pt idx="12">
                  <c:v>11</c:v>
                </c:pt>
                <c:pt idx="13" formatCode="General">
                  <c:v>11.7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szacunki!$D$26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ln w="28575" cap="flat" cmpd="sng" algn="ctr">
              <a:solidFill>
                <a:srgbClr val="009FD5"/>
              </a:solidFill>
              <a:prstDash val="solid"/>
            </a:ln>
            <a:effectLst/>
          </c:spPr>
          <c:marker>
            <c:spPr>
              <a:solidFill>
                <a:srgbClr val="0070C0"/>
              </a:solidFill>
              <a:ln w="28575" cap="flat" cmpd="sng" algn="ctr">
                <a:solidFill>
                  <a:srgbClr val="009FD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8665931642778392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71003307607517E-2"/>
                  <c:y val="-3.969128996692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76074972436607E-2"/>
                  <c:y val="-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6593164277843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871003307607538E-2"/>
                  <c:y val="-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871003307607496E-2"/>
                  <c:y val="-4.410143329658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076074972436607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076074972436607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3076074972436607E-2"/>
                  <c:y val="-3.5281146637265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5281146637265795E-2"/>
                  <c:y val="-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5281146637265712E-2"/>
                  <c:y val="-3.969128996692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71003307607496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3076074972436607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871003307607496E-2"/>
                  <c:y val="-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szacunki!$A$27:$A$40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szacunki!$D$27:$D$40</c:f>
              <c:numCache>
                <c:formatCode>0.0</c:formatCode>
                <c:ptCount val="14"/>
                <c:pt idx="0">
                  <c:v>1.1000000000000001</c:v>
                </c:pt>
                <c:pt idx="1">
                  <c:v>2</c:v>
                </c:pt>
                <c:pt idx="2">
                  <c:v>2.4</c:v>
                </c:pt>
                <c:pt idx="3">
                  <c:v>2.9</c:v>
                </c:pt>
                <c:pt idx="4">
                  <c:v>3.266</c:v>
                </c:pt>
                <c:pt idx="5">
                  <c:v>2.6960000000000002</c:v>
                </c:pt>
                <c:pt idx="6">
                  <c:v>2.33</c:v>
                </c:pt>
                <c:pt idx="7">
                  <c:v>2.5</c:v>
                </c:pt>
                <c:pt idx="8">
                  <c:v>2.57</c:v>
                </c:pt>
                <c:pt idx="9">
                  <c:v>2.62</c:v>
                </c:pt>
                <c:pt idx="10">
                  <c:v>2.72</c:v>
                </c:pt>
                <c:pt idx="11">
                  <c:v>2.82</c:v>
                </c:pt>
                <c:pt idx="12">
                  <c:v>2.89</c:v>
                </c:pt>
                <c:pt idx="13" formatCode="General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688096"/>
        <c:axId val="171688656"/>
      </c:lineChart>
      <c:catAx>
        <c:axId val="1716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688656"/>
        <c:crosses val="autoZero"/>
        <c:auto val="1"/>
        <c:lblAlgn val="ctr"/>
        <c:lblOffset val="100"/>
        <c:noMultiLvlLbl val="0"/>
      </c:catAx>
      <c:valAx>
        <c:axId val="1716886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71688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940952225113946E-2"/>
          <c:y val="0.92351580064562633"/>
          <c:w val="0.93757579554904702"/>
          <c:h val="4.7744437894393824E-2"/>
        </c:manualLayout>
      </c:layout>
      <c:overlay val="0"/>
    </c:legend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666834506767139"/>
          <c:y val="0.12718676998659495"/>
          <c:w val="0.30164008716110047"/>
          <c:h val="0.80443269348755697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</c:dPt>
          <c:dPt>
            <c:idx val="1"/>
            <c:bubble3D val="0"/>
            <c:spPr>
              <a:solidFill>
                <a:srgbClr val="CC006A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</c:dPt>
          <c:dPt>
            <c:idx val="2"/>
            <c:bubble3D val="0"/>
            <c:spPr>
              <a:solidFill>
                <a:srgbClr val="FFFFFF">
                  <a:lumMod val="85000"/>
                </a:srgbClr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</c:dPt>
          <c:dLbls>
            <c:dLbl>
              <c:idx val="0"/>
              <c:layout>
                <c:manualLayout>
                  <c:x val="-5.4382932247088601E-2"/>
                  <c:y val="9.7764224215021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302321923323114E-2"/>
                  <c:y val="-2.245837757330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806717655331673E-2"/>
                  <c:y val="0.12615929183869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zadowolenie!$B$9:$B$13</c:f>
              <c:strCache>
                <c:ptCount val="5"/>
                <c:pt idx="0">
                  <c:v>bardzo niski</c:v>
                </c:pt>
                <c:pt idx="1">
                  <c:v>niski</c:v>
                </c:pt>
                <c:pt idx="2">
                  <c:v>ani wysoki,ani niski</c:v>
                </c:pt>
                <c:pt idx="3">
                  <c:v>wysoki</c:v>
                </c:pt>
                <c:pt idx="4">
                  <c:v>bardzo wysoki</c:v>
                </c:pt>
              </c:strCache>
            </c:strRef>
          </c:cat>
          <c:val>
            <c:numRef>
              <c:f>zadowolenie!$C$9:$C$13</c:f>
              <c:numCache>
                <c:formatCode>0.0%</c:formatCode>
                <c:ptCount val="5"/>
                <c:pt idx="0">
                  <c:v>2E-3</c:v>
                </c:pt>
                <c:pt idx="1">
                  <c:v>7.0000000000000001E-3</c:v>
                </c:pt>
                <c:pt idx="2">
                  <c:v>8.5999999999999993E-2</c:v>
                </c:pt>
                <c:pt idx="3">
                  <c:v>0.46100000000000002</c:v>
                </c:pt>
                <c:pt idx="4">
                  <c:v>0.44400000000000001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Century Gothic" panose="020B0502020202020204" pitchFamily="34" charset="0"/>
        </a:defRPr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598940200458579"/>
          <c:y val="2.6884907194147135E-2"/>
          <c:w val="0.50030208460877246"/>
          <c:h val="0.889938732433397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wiedza_reklama!$C$118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-4.4101433296582946E-3"/>
                  <c:y val="3.9200313602507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1521499448728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5194851413907032E-3"/>
                  <c:y val="1.099034466377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9570084088568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wiedza_reklama!$B$119:$B$128</c:f>
              <c:strCache>
                <c:ptCount val="10"/>
                <c:pt idx="0">
                  <c:v>Inne źródła</c:v>
                </c:pt>
                <c:pt idx="1">
                  <c:v>Radio</c:v>
                </c:pt>
                <c:pt idx="2">
                  <c:v>Prasa</c:v>
                </c:pt>
                <c:pt idx="3">
                  <c:v>Telewizja</c:v>
                </c:pt>
                <c:pt idx="4">
                  <c:v>Ośrodki Informacji Turystycznej</c:v>
                </c:pt>
                <c:pt idx="5">
                  <c:v>Katalogi biur podróży</c:v>
                </c:pt>
                <c:pt idx="6">
                  <c:v>Foldery/ulotki</c:v>
                </c:pt>
                <c:pt idx="7">
                  <c:v>Przewodniki</c:v>
                </c:pt>
                <c:pt idx="8">
                  <c:v>Rodzina/znajomi</c:v>
                </c:pt>
                <c:pt idx="9">
                  <c:v>Internet</c:v>
                </c:pt>
              </c:strCache>
            </c:strRef>
          </c:cat>
          <c:val>
            <c:numRef>
              <c:f>wiedza_reklama!$C$119:$C$128</c:f>
              <c:numCache>
                <c:formatCode>###0%</c:formatCode>
                <c:ptCount val="10"/>
                <c:pt idx="0">
                  <c:v>2.4E-2</c:v>
                </c:pt>
                <c:pt idx="1">
                  <c:v>1.7382413087934562E-2</c:v>
                </c:pt>
                <c:pt idx="2">
                  <c:v>3.6809815950920248E-2</c:v>
                </c:pt>
                <c:pt idx="3">
                  <c:v>3.7832310838445807E-2</c:v>
                </c:pt>
                <c:pt idx="4">
                  <c:v>5.8282208588957045E-2</c:v>
                </c:pt>
                <c:pt idx="5">
                  <c:v>7.1574642126789365E-2</c:v>
                </c:pt>
                <c:pt idx="6">
                  <c:v>0.17689161554192229</c:v>
                </c:pt>
                <c:pt idx="7">
                  <c:v>0.34355828220858897</c:v>
                </c:pt>
                <c:pt idx="8">
                  <c:v>0.35582822085889565</c:v>
                </c:pt>
                <c:pt idx="9">
                  <c:v>0.63394683026584864</c:v>
                </c:pt>
              </c:numCache>
            </c:numRef>
          </c:val>
        </c:ser>
        <c:ser>
          <c:idx val="1"/>
          <c:order val="1"/>
          <c:tx>
            <c:strRef>
              <c:f>wiedza_reklama!$D$118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  <c:invertIfNegative val="0"/>
          <c:dLbls>
            <c:dLbl>
              <c:idx val="2"/>
              <c:layout>
                <c:manualLayout>
                  <c:x val="-4.017523339141749E-17"/>
                  <c:y val="-4.7135410384264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6152149944873609E-3"/>
                  <c:y val="-7.8400627205017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615214994487321E-3"/>
                  <c:y val="-3.9200313602508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6152149944874016E-3"/>
                  <c:y val="-7.8400627205018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98093696234036E-5"/>
                  <c:y val="-7.0465582799658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wiedza_reklama!$B$119:$B$128</c:f>
              <c:strCache>
                <c:ptCount val="10"/>
                <c:pt idx="0">
                  <c:v>Inne źródła</c:v>
                </c:pt>
                <c:pt idx="1">
                  <c:v>Radio</c:v>
                </c:pt>
                <c:pt idx="2">
                  <c:v>Prasa</c:v>
                </c:pt>
                <c:pt idx="3">
                  <c:v>Telewizja</c:v>
                </c:pt>
                <c:pt idx="4">
                  <c:v>Ośrodki Informacji Turystycznej</c:v>
                </c:pt>
                <c:pt idx="5">
                  <c:v>Katalogi biur podróży</c:v>
                </c:pt>
                <c:pt idx="6">
                  <c:v>Foldery/ulotki</c:v>
                </c:pt>
                <c:pt idx="7">
                  <c:v>Przewodniki</c:v>
                </c:pt>
                <c:pt idx="8">
                  <c:v>Rodzina/znajomi</c:v>
                </c:pt>
                <c:pt idx="9">
                  <c:v>Internet</c:v>
                </c:pt>
              </c:strCache>
            </c:strRef>
          </c:cat>
          <c:val>
            <c:numRef>
              <c:f>wiedza_reklama!$D$119:$D$128</c:f>
              <c:numCache>
                <c:formatCode>###0%</c:formatCode>
                <c:ptCount val="10"/>
                <c:pt idx="0">
                  <c:v>2.1000000000000001E-2</c:v>
                </c:pt>
                <c:pt idx="1">
                  <c:v>3.5714285714285712E-2</c:v>
                </c:pt>
                <c:pt idx="2">
                  <c:v>5.526315789473684E-2</c:v>
                </c:pt>
                <c:pt idx="3">
                  <c:v>0.12067669172932333</c:v>
                </c:pt>
                <c:pt idx="4">
                  <c:v>2.1240601503759404E-2</c:v>
                </c:pt>
                <c:pt idx="5">
                  <c:v>2.5939849624060152E-2</c:v>
                </c:pt>
                <c:pt idx="6">
                  <c:v>0.15845864661654135</c:v>
                </c:pt>
                <c:pt idx="7">
                  <c:v>0.22255639097744362</c:v>
                </c:pt>
                <c:pt idx="8">
                  <c:v>0.4031954887218045</c:v>
                </c:pt>
                <c:pt idx="9">
                  <c:v>0.72706766917293242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426368"/>
        <c:axId val="177426928"/>
      </c:barChart>
      <c:catAx>
        <c:axId val="177426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7426928"/>
        <c:crosses val="autoZero"/>
        <c:auto val="1"/>
        <c:lblAlgn val="ctr"/>
        <c:lblOffset val="100"/>
        <c:noMultiLvlLbl val="0"/>
      </c:catAx>
      <c:valAx>
        <c:axId val="17742692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7742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19120869168882"/>
          <c:y val="0.31499219433188408"/>
          <c:w val="0.17451395778320922"/>
          <c:h val="0.37001561133623179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755824333252685"/>
          <c:y val="8.5612496533265081E-2"/>
          <c:w val="0.48049766540159478"/>
          <c:h val="0.888173545782104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wiedza_reklama!$C$54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6152149944874823E-3"/>
                  <c:y val="8.2051282051282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152149944874016E-3"/>
                  <c:y val="8.2051282051282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10143329658214E-3"/>
                  <c:y val="8.2051282051282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wiedza_reklama!$B$55:$B$62</c:f>
              <c:strCache>
                <c:ptCount val="8"/>
                <c:pt idx="0">
                  <c:v>Reklama w Internecie</c:v>
                </c:pt>
                <c:pt idx="1">
                  <c:v>Reklama telewizyjna</c:v>
                </c:pt>
                <c:pt idx="2">
                  <c:v>Billbordy</c:v>
                </c:pt>
                <c:pt idx="3">
                  <c:v>Foldery/ulotki</c:v>
                </c:pt>
                <c:pt idx="4">
                  <c:v>Banery/plakaty</c:v>
                </c:pt>
                <c:pt idx="5">
                  <c:v>Reklama w prasie</c:v>
                </c:pt>
                <c:pt idx="6">
                  <c:v>Reklama podczas imprez/targów</c:v>
                </c:pt>
                <c:pt idx="7">
                  <c:v>Inne media/formy reklamy</c:v>
                </c:pt>
              </c:strCache>
            </c:strRef>
          </c:cat>
          <c:val>
            <c:numRef>
              <c:f>wiedza_reklama!$C$55:$C$62</c:f>
              <c:numCache>
                <c:formatCode>###0.0%</c:formatCode>
                <c:ptCount val="8"/>
                <c:pt idx="0">
                  <c:v>0.48618609082248332</c:v>
                </c:pt>
                <c:pt idx="1">
                  <c:v>0.37980311209907908</c:v>
                </c:pt>
                <c:pt idx="2">
                  <c:v>0.23086694188631313</c:v>
                </c:pt>
                <c:pt idx="3">
                  <c:v>0.20990790727214989</c:v>
                </c:pt>
                <c:pt idx="4">
                  <c:v>0.12035566846617973</c:v>
                </c:pt>
                <c:pt idx="5">
                  <c:v>0.12003810733566211</c:v>
                </c:pt>
                <c:pt idx="6">
                  <c:v>0.11940298507462685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wiedza_reklama!$D$54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-6.615214994487321E-3"/>
                  <c:y val="-4.1022410660205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05071664829107E-3"/>
                  <c:y val="-4.1025641025640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10143329658214E-3"/>
                  <c:y val="-8.2051282051282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615214994487321E-3"/>
                  <c:y val="-4.1025641025641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6152149944874016E-3"/>
                  <c:y val="-8.2051282051282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wiedza_reklama!$B$55:$B$62</c:f>
              <c:strCache>
                <c:ptCount val="8"/>
                <c:pt idx="0">
                  <c:v>Reklama w Internecie</c:v>
                </c:pt>
                <c:pt idx="1">
                  <c:v>Reklama telewizyjna</c:v>
                </c:pt>
                <c:pt idx="2">
                  <c:v>Billbordy</c:v>
                </c:pt>
                <c:pt idx="3">
                  <c:v>Foldery/ulotki</c:v>
                </c:pt>
                <c:pt idx="4">
                  <c:v>Banery/plakaty</c:v>
                </c:pt>
                <c:pt idx="5">
                  <c:v>Reklama w prasie</c:v>
                </c:pt>
                <c:pt idx="6">
                  <c:v>Reklama podczas imprez/targów</c:v>
                </c:pt>
                <c:pt idx="7">
                  <c:v>Inne media/formy reklamy</c:v>
                </c:pt>
              </c:strCache>
            </c:strRef>
          </c:cat>
          <c:val>
            <c:numRef>
              <c:f>wiedza_reklama!$D$55:$D$62</c:f>
              <c:numCache>
                <c:formatCode>###0.0%</c:formatCode>
                <c:ptCount val="8"/>
                <c:pt idx="0">
                  <c:v>0.58778625954198471</c:v>
                </c:pt>
                <c:pt idx="1">
                  <c:v>0.14503816793893129</c:v>
                </c:pt>
                <c:pt idx="2">
                  <c:v>0.10178117048346054</c:v>
                </c:pt>
                <c:pt idx="3">
                  <c:v>0.26208651399491095</c:v>
                </c:pt>
                <c:pt idx="4">
                  <c:v>8.3969465648854963E-2</c:v>
                </c:pt>
                <c:pt idx="5">
                  <c:v>7.6335877862595422E-2</c:v>
                </c:pt>
                <c:pt idx="6">
                  <c:v>9.160305343511449E-2</c:v>
                </c:pt>
                <c:pt idx="7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65760"/>
        <c:axId val="214766320"/>
      </c:barChart>
      <c:catAx>
        <c:axId val="2147657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214766320"/>
        <c:crosses val="autoZero"/>
        <c:auto val="1"/>
        <c:lblAlgn val="ctr"/>
        <c:lblOffset val="100"/>
        <c:noMultiLvlLbl val="0"/>
      </c:catAx>
      <c:valAx>
        <c:axId val="2147663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21476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6698527306917"/>
          <c:y val="0.30726942882094233"/>
          <c:w val="0.17803535801302195"/>
          <c:h val="0.36877953292244159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>
          <a:latin typeface="Roboto Regular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szacunki!$B$2</c:f>
              <c:strCache>
                <c:ptCount val="1"/>
                <c:pt idx="0">
                  <c:v>ogółem</c:v>
                </c:pt>
              </c:strCache>
            </c:strRef>
          </c:tx>
          <c:spPr>
            <a:ln w="28575" cap="flat" cmpd="sng" algn="ctr">
              <a:solidFill>
                <a:srgbClr val="CC006A"/>
              </a:solidFill>
              <a:prstDash val="solid"/>
            </a:ln>
            <a:effectLst/>
          </c:spPr>
          <c:marker>
            <c:spPr>
              <a:solidFill>
                <a:srgbClr val="CC006A"/>
              </a:solidFill>
              <a:ln w="28575" cap="flat" cmpd="sng" algn="ctr">
                <a:solidFill>
                  <a:srgbClr val="CC006A"/>
                </a:solidFill>
                <a:prstDash val="solid"/>
              </a:ln>
              <a:effectLst/>
            </c:spPr>
          </c:marker>
          <c:dPt>
            <c:idx val="1"/>
            <c:bubble3D val="0"/>
            <c:spPr>
              <a:ln w="28575" cap="flat" cmpd="sng" algn="ctr">
                <a:solidFill>
                  <a:srgbClr val="CC006A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3.0871003307607506E-2"/>
                  <c:y val="-5.292171995589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665931642778409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281146637265753E-2"/>
                  <c:y val="-3.969128996692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6593164277843E-2"/>
                  <c:y val="-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665931642778392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050716648291068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65931642778392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076074972436684E-2"/>
                  <c:y val="-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65931642778392E-2"/>
                  <c:y val="-3.087100330760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076074972436607E-2"/>
                  <c:y val="-3.528114663726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486218302094899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71003307607496E-2"/>
                  <c:y val="-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486218302094816E-2"/>
                  <c:y val="-4.410143329658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460859977949284E-2"/>
                  <c:y val="-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szacunki!$A$3:$A$16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szacunki!$B$3:$B$16</c:f>
              <c:numCache>
                <c:formatCode>0.0</c:formatCode>
                <c:ptCount val="14"/>
                <c:pt idx="0">
                  <c:v>6.2</c:v>
                </c:pt>
                <c:pt idx="1">
                  <c:v>8.1999999999999993</c:v>
                </c:pt>
                <c:pt idx="2">
                  <c:v>7.6</c:v>
                </c:pt>
                <c:pt idx="3">
                  <c:v>8.9</c:v>
                </c:pt>
                <c:pt idx="4">
                  <c:v>8.9600000000000009</c:v>
                </c:pt>
                <c:pt idx="5">
                  <c:v>8.5280000000000005</c:v>
                </c:pt>
                <c:pt idx="6">
                  <c:v>8.5399999999999991</c:v>
                </c:pt>
                <c:pt idx="7">
                  <c:v>8.6999999999999993</c:v>
                </c:pt>
                <c:pt idx="8">
                  <c:v>8.9700000000000006</c:v>
                </c:pt>
                <c:pt idx="9">
                  <c:v>9.11</c:v>
                </c:pt>
                <c:pt idx="10">
                  <c:v>9.39</c:v>
                </c:pt>
                <c:pt idx="11">
                  <c:v>9.7899999999999991</c:v>
                </c:pt>
                <c:pt idx="12">
                  <c:v>10.7</c:v>
                </c:pt>
                <c:pt idx="13">
                  <c:v>11.5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szacunki!$C$2</c:f>
              <c:strCache>
                <c:ptCount val="1"/>
                <c:pt idx="0">
                  <c:v>turyści krajowi</c:v>
                </c:pt>
              </c:strCache>
            </c:strRef>
          </c:tx>
          <c:spPr>
            <a:ln w="28575" cap="flat" cmpd="sng" algn="ctr">
              <a:solidFill>
                <a:srgbClr val="FFC000"/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28575" cap="flat" cmpd="sng" algn="ctr">
                <a:solidFill>
                  <a:srgbClr val="FFC000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6460859977949305E-2"/>
                  <c:y val="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71003307607517E-2"/>
                  <c:y val="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76074972436607E-2"/>
                  <c:y val="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255788313120218E-2"/>
                  <c:y val="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665931642778392E-2"/>
                  <c:y val="3.969128996692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665931642778471E-2"/>
                  <c:y val="4.41014332965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460859977949284E-2"/>
                  <c:y val="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460859977949364E-2"/>
                  <c:y val="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460859977949284E-2"/>
                  <c:y val="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665931642778392E-2"/>
                  <c:y val="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460859977949284E-2"/>
                  <c:y val="4.41014332965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9845644983461964E-2"/>
                  <c:y val="3.969128996692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4255788313120339E-2"/>
                  <c:y val="5.292171995589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460859977949284E-2"/>
                  <c:y val="5.292171995589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szacunki!$A$3:$A$16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szacunki!$C$3:$C$16</c:f>
              <c:numCache>
                <c:formatCode>0.0</c:formatCode>
                <c:ptCount val="14"/>
                <c:pt idx="0">
                  <c:v>5.2</c:v>
                </c:pt>
                <c:pt idx="1">
                  <c:v>6.3</c:v>
                </c:pt>
                <c:pt idx="2">
                  <c:v>5.3</c:v>
                </c:pt>
                <c:pt idx="3">
                  <c:v>6.1</c:v>
                </c:pt>
                <c:pt idx="4">
                  <c:v>6.36</c:v>
                </c:pt>
                <c:pt idx="5">
                  <c:v>6.31</c:v>
                </c:pt>
                <c:pt idx="6">
                  <c:v>6.3849999999999998</c:v>
                </c:pt>
                <c:pt idx="7">
                  <c:v>6.4</c:v>
                </c:pt>
                <c:pt idx="8">
                  <c:v>6.6</c:v>
                </c:pt>
                <c:pt idx="9">
                  <c:v>6.71</c:v>
                </c:pt>
                <c:pt idx="10">
                  <c:v>6.85</c:v>
                </c:pt>
                <c:pt idx="11">
                  <c:v>7.21</c:v>
                </c:pt>
                <c:pt idx="12">
                  <c:v>7.98</c:v>
                </c:pt>
                <c:pt idx="13">
                  <c:v>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szacunki!$D$2</c:f>
              <c:strCache>
                <c:ptCount val="1"/>
                <c:pt idx="0">
                  <c:v>turyści zagraniczni</c:v>
                </c:pt>
              </c:strCache>
            </c:strRef>
          </c:tx>
          <c:spPr>
            <a:ln w="28575" cap="flat" cmpd="sng" algn="ctr">
              <a:solidFill>
                <a:srgbClr val="009FD5"/>
              </a:solidFill>
              <a:prstDash val="solid"/>
            </a:ln>
            <a:effectLst/>
          </c:spPr>
          <c:marker>
            <c:spPr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rgbClr val="009FD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5.0716648291069456E-2"/>
                  <c:y val="2.646085997794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71003307607517E-2"/>
                  <c:y val="4.410143329658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871003307607496E-2"/>
                  <c:y val="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871003307607538E-2"/>
                  <c:y val="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281146637265753E-2"/>
                  <c:y val="5.7331863285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281146637265712E-2"/>
                  <c:y val="5.292171995589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076074972436607E-2"/>
                  <c:y val="4.851157662624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076074972436684E-2"/>
                  <c:y val="5.292171995589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5281146637265712E-2"/>
                  <c:y val="5.733186328555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5281146637265795E-2"/>
                  <c:y val="5.292171995589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871003307607496E-2"/>
                  <c:y val="5.733186328555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71003307607496E-2"/>
                  <c:y val="5.292171995589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0871003307607659E-2"/>
                  <c:y val="5.733186328555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460859977949284E-2"/>
                  <c:y val="5.7331863285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szacunki!$A$3:$A$16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szacunki!$D$3:$D$16</c:f>
              <c:numCache>
                <c:formatCode>0.0</c:formatCode>
                <c:ptCount val="14"/>
                <c:pt idx="0">
                  <c:v>1</c:v>
                </c:pt>
                <c:pt idx="1">
                  <c:v>1.9</c:v>
                </c:pt>
                <c:pt idx="2">
                  <c:v>2.2999999999999998</c:v>
                </c:pt>
                <c:pt idx="3">
                  <c:v>2.8</c:v>
                </c:pt>
                <c:pt idx="4">
                  <c:v>2.6</c:v>
                </c:pt>
                <c:pt idx="5">
                  <c:v>2.218</c:v>
                </c:pt>
                <c:pt idx="6">
                  <c:v>2.1</c:v>
                </c:pt>
                <c:pt idx="7">
                  <c:v>2.2999999999999998</c:v>
                </c:pt>
                <c:pt idx="8">
                  <c:v>2.37</c:v>
                </c:pt>
                <c:pt idx="9">
                  <c:v>2.4</c:v>
                </c:pt>
                <c:pt idx="10">
                  <c:v>2.54</c:v>
                </c:pt>
                <c:pt idx="11">
                  <c:v>2.58</c:v>
                </c:pt>
                <c:pt idx="12">
                  <c:v>2.72</c:v>
                </c:pt>
                <c:pt idx="1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62656"/>
        <c:axId val="175463216"/>
      </c:lineChart>
      <c:catAx>
        <c:axId val="17546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463216"/>
        <c:crosses val="autoZero"/>
        <c:auto val="1"/>
        <c:lblAlgn val="ctr"/>
        <c:lblOffset val="100"/>
        <c:noMultiLvlLbl val="0"/>
      </c:catAx>
      <c:valAx>
        <c:axId val="175463216"/>
        <c:scaling>
          <c:orientation val="minMax"/>
          <c:max val="14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75462656"/>
        <c:crosses val="autoZero"/>
        <c:crossBetween val="between"/>
        <c:majorUnit val="2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pochodzenie!$B$202:$B$215</c:f>
              <c:strCache>
                <c:ptCount val="14"/>
                <c:pt idx="0">
                  <c:v>Belgia</c:v>
                </c:pt>
                <c:pt idx="1">
                  <c:v>Irlandia</c:v>
                </c:pt>
                <c:pt idx="2">
                  <c:v>Norwegia</c:v>
                </c:pt>
                <c:pt idx="3">
                  <c:v>Ukraina</c:v>
                </c:pt>
                <c:pt idx="4">
                  <c:v>Holandia</c:v>
                </c:pt>
                <c:pt idx="5">
                  <c:v>Austria</c:v>
                </c:pt>
                <c:pt idx="6">
                  <c:v>Hiszpania</c:v>
                </c:pt>
                <c:pt idx="7">
                  <c:v>Słowacja</c:v>
                </c:pt>
                <c:pt idx="8">
                  <c:v>Czechy</c:v>
                </c:pt>
                <c:pt idx="9">
                  <c:v>Stany Zjednoczone</c:v>
                </c:pt>
                <c:pt idx="10">
                  <c:v>Włochy</c:v>
                </c:pt>
                <c:pt idx="11">
                  <c:v>Francja</c:v>
                </c:pt>
                <c:pt idx="12">
                  <c:v>Niemcy</c:v>
                </c:pt>
                <c:pt idx="13">
                  <c:v>Wielka Brytania</c:v>
                </c:pt>
              </c:strCache>
            </c:strRef>
          </c:cat>
          <c:val>
            <c:numRef>
              <c:f>pochodzenie!$C$202:$C$215</c:f>
              <c:numCache>
                <c:formatCode>0.0%</c:formatCode>
                <c:ptCount val="14"/>
                <c:pt idx="0">
                  <c:v>2.3E-2</c:v>
                </c:pt>
                <c:pt idx="1">
                  <c:v>2.5999999999999999E-2</c:v>
                </c:pt>
                <c:pt idx="2">
                  <c:v>2.8000000000000001E-2</c:v>
                </c:pt>
                <c:pt idx="3">
                  <c:v>3.2000000000000001E-2</c:v>
                </c:pt>
                <c:pt idx="4">
                  <c:v>3.2000000000000001E-2</c:v>
                </c:pt>
                <c:pt idx="5">
                  <c:v>3.3000000000000002E-2</c:v>
                </c:pt>
                <c:pt idx="6">
                  <c:v>3.5000000000000003E-2</c:v>
                </c:pt>
                <c:pt idx="7">
                  <c:v>3.9E-2</c:v>
                </c:pt>
                <c:pt idx="8">
                  <c:v>4.3999999999999997E-2</c:v>
                </c:pt>
                <c:pt idx="9">
                  <c:v>4.7E-2</c:v>
                </c:pt>
                <c:pt idx="10">
                  <c:v>6.5000000000000002E-2</c:v>
                </c:pt>
                <c:pt idx="11">
                  <c:v>6.6000000000000003E-2</c:v>
                </c:pt>
                <c:pt idx="12">
                  <c:v>0.16400000000000001</c:v>
                </c:pt>
                <c:pt idx="13">
                  <c:v>0.17399999999999999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466016"/>
        <c:axId val="175466576"/>
      </c:barChart>
      <c:catAx>
        <c:axId val="175466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5466576"/>
        <c:crosses val="autoZero"/>
        <c:auto val="1"/>
        <c:lblAlgn val="ctr"/>
        <c:lblOffset val="100"/>
        <c:noMultiLvlLbl val="0"/>
      </c:catAx>
      <c:valAx>
        <c:axId val="175466576"/>
        <c:scaling>
          <c:orientation val="minMax"/>
          <c:max val="0.2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75466016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 w="12700"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2000">
          <a:latin typeface="Roboto Regular"/>
        </a:defRPr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567210146455997E-2"/>
          <c:y val="3.5621823921446763E-2"/>
          <c:w val="0.88957417232274782"/>
          <c:h val="0.78419154059232399"/>
        </c:manualLayout>
      </c:layout>
      <c:lineChart>
        <c:grouping val="standard"/>
        <c:varyColors val="0"/>
        <c:ser>
          <c:idx val="0"/>
          <c:order val="0"/>
          <c:tx>
            <c:strRef>
              <c:f>wydatki!$B$41</c:f>
              <c:strCache>
                <c:ptCount val="1"/>
                <c:pt idx="0">
                  <c:v>ogółem</c:v>
                </c:pt>
              </c:strCache>
            </c:strRef>
          </c:tx>
          <c:spPr>
            <a:ln w="28575" cap="flat" cmpd="sng" algn="ctr">
              <a:solidFill>
                <a:srgbClr val="DA518D"/>
              </a:solidFill>
              <a:prstDash val="solid"/>
            </a:ln>
            <a:effectLst/>
          </c:spPr>
          <c:marker>
            <c:spPr>
              <a:solidFill>
                <a:srgbClr val="CC006A"/>
              </a:solidFill>
              <a:ln w="28575" cap="flat" cmpd="sng" algn="ctr">
                <a:solidFill>
                  <a:srgbClr val="DA518D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871003307607506E-2"/>
                  <c:y val="-4.41014332965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281146637265733E-2"/>
                  <c:y val="-4.8511576626240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871003307607496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306504961411289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86218302094858E-2"/>
                  <c:y val="-4.4101433296582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025358324145534E-2"/>
                  <c:y val="-4.4101433296582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076074972436607E-2"/>
                  <c:y val="-7.938257993384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691289966924004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486218302094816E-2"/>
                  <c:y val="-3.969128996692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9691289966924004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5281146637265712E-2"/>
                  <c:y val="-4.410143329658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486218302094983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5281146637265871E-2"/>
                  <c:y val="-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6356412496481327E-4"/>
                  <c:y val="-2.99047893718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wydatki!$A$42:$A$55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wydatki!$B$42:$B$55</c:f>
              <c:numCache>
                <c:formatCode>0.0</c:formatCode>
                <c:ptCount val="14"/>
                <c:pt idx="0">
                  <c:v>3.6</c:v>
                </c:pt>
                <c:pt idx="1">
                  <c:v>3.7</c:v>
                </c:pt>
                <c:pt idx="2">
                  <c:v>3.9</c:v>
                </c:pt>
                <c:pt idx="3">
                  <c:v>4.8</c:v>
                </c:pt>
                <c:pt idx="4">
                  <c:v>9.8000000000000007</c:v>
                </c:pt>
                <c:pt idx="5">
                  <c:v>7.8</c:v>
                </c:pt>
                <c:pt idx="6">
                  <c:v>3.8</c:v>
                </c:pt>
                <c:pt idx="7">
                  <c:v>9.3000000000000007</c:v>
                </c:pt>
                <c:pt idx="8">
                  <c:v>11</c:v>
                </c:pt>
                <c:pt idx="9">
                  <c:v>10.64</c:v>
                </c:pt>
                <c:pt idx="10">
                  <c:v>10.526999999999999</c:v>
                </c:pt>
                <c:pt idx="11">
                  <c:v>11.178000000000001</c:v>
                </c:pt>
                <c:pt idx="12">
                  <c:v>13.268000000000001</c:v>
                </c:pt>
                <c:pt idx="13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wydatki!$C$41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ln w="28575" cap="flat" cmpd="sng" algn="ctr">
              <a:solidFill>
                <a:srgbClr val="FFC000"/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28575" cap="flat" cmpd="sng" algn="ctr">
                <a:solidFill>
                  <a:srgbClr val="FFC000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8.8202866593164279E-3"/>
                  <c:y val="-8.08516937047355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025358324145555E-2"/>
                  <c:y val="-2.2050716648290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845644983461964E-2"/>
                  <c:y val="-1.764057331863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691289966923962E-2"/>
                  <c:y val="-2.646085997794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255788313120176E-2"/>
                  <c:y val="2.646085997794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281146637265712E-2"/>
                  <c:y val="2.2050716648290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281146637265712E-2"/>
                  <c:y val="-2.205071664829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076074972436684E-2"/>
                  <c:y val="-3.087100330760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281146637265712E-2"/>
                  <c:y val="-5.733186328555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3076074972436607E-2"/>
                  <c:y val="-3.969128996692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5281146637265712E-2"/>
                  <c:y val="-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486218302094983E-2"/>
                  <c:y val="-4.4101433296582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3076074972436607E-2"/>
                  <c:y val="-5.292171995589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9046081369332828E-2"/>
                  <c:y val="-5.324372683730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wydatki!$A$42:$A$55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wydatki!$C$42:$C$55</c:f>
              <c:numCache>
                <c:formatCode>0.0</c:formatCode>
                <c:ptCount val="14"/>
                <c:pt idx="0">
                  <c:v>2.6</c:v>
                </c:pt>
                <c:pt idx="1">
                  <c:v>2.2000000000000002</c:v>
                </c:pt>
                <c:pt idx="2">
                  <c:v>2.4</c:v>
                </c:pt>
                <c:pt idx="3">
                  <c:v>2.9</c:v>
                </c:pt>
                <c:pt idx="4">
                  <c:v>4.0999999999999996</c:v>
                </c:pt>
                <c:pt idx="5">
                  <c:v>3</c:v>
                </c:pt>
                <c:pt idx="6">
                  <c:v>2.25</c:v>
                </c:pt>
                <c:pt idx="7">
                  <c:v>5</c:v>
                </c:pt>
                <c:pt idx="8">
                  <c:v>6</c:v>
                </c:pt>
                <c:pt idx="9">
                  <c:v>5.3470000000000004</c:v>
                </c:pt>
                <c:pt idx="10">
                  <c:v>6.3</c:v>
                </c:pt>
                <c:pt idx="11">
                  <c:v>7.2119999999999997</c:v>
                </c:pt>
                <c:pt idx="12">
                  <c:v>8.0079999999999991</c:v>
                </c:pt>
                <c:pt idx="13">
                  <c:v>8.1999999999999993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wydatki!$D$41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ln w="28575" cap="flat" cmpd="sng" algn="ctr">
              <a:solidFill>
                <a:srgbClr val="009FD5"/>
              </a:solidFill>
              <a:prstDash val="solid"/>
            </a:ln>
            <a:effectLst/>
          </c:spPr>
          <c:marker>
            <c:spPr>
              <a:solidFill>
                <a:srgbClr val="009FD5"/>
              </a:solidFill>
              <a:ln w="28575" cap="flat" cmpd="sng" algn="ctr">
                <a:solidFill>
                  <a:srgbClr val="009FD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4.6306504961411248E-2"/>
                  <c:y val="2.205071664829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665931642778409E-2"/>
                  <c:y val="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665931642778392E-2"/>
                  <c:y val="4.410143329658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871003307607538E-2"/>
                  <c:y val="3.528114663726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665931642778392E-2"/>
                  <c:y val="-3.528114663726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871003307607496E-2"/>
                  <c:y val="-3.087100330760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281146637265712E-2"/>
                  <c:y val="3.969128996692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2632277541117549E-2"/>
                  <c:y val="4.474545690268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62725984377995E-2"/>
                      <c:h val="6.1874239399284728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8665931642778392E-2"/>
                  <c:y val="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665931642778392E-2"/>
                  <c:y val="4.41014332965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871003307607496E-2"/>
                  <c:y val="4.851157662624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3076074972436607E-2"/>
                  <c:y val="5.292171995589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8665931642778551E-2"/>
                  <c:y val="5.292171995589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0871003307607496E-2"/>
                  <c:y val="4.851157662624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wydatki!$A$42:$A$55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wydatki!$D$42:$D$55</c:f>
              <c:numCache>
                <c:formatCode>0.0</c:formatCode>
                <c:ptCount val="14"/>
                <c:pt idx="0">
                  <c:v>1</c:v>
                </c:pt>
                <c:pt idx="1">
                  <c:v>1.5</c:v>
                </c:pt>
                <c:pt idx="2">
                  <c:v>1.5</c:v>
                </c:pt>
                <c:pt idx="3">
                  <c:v>1.9</c:v>
                </c:pt>
                <c:pt idx="4">
                  <c:v>5.7</c:v>
                </c:pt>
                <c:pt idx="5">
                  <c:v>4.8</c:v>
                </c:pt>
                <c:pt idx="6">
                  <c:v>1.5</c:v>
                </c:pt>
                <c:pt idx="7">
                  <c:v>4.3</c:v>
                </c:pt>
                <c:pt idx="8">
                  <c:v>5</c:v>
                </c:pt>
                <c:pt idx="9">
                  <c:v>5.2930000000000001</c:v>
                </c:pt>
                <c:pt idx="10">
                  <c:v>4.17</c:v>
                </c:pt>
                <c:pt idx="11">
                  <c:v>3.9660000000000002</c:v>
                </c:pt>
                <c:pt idx="12">
                  <c:v>5.26</c:v>
                </c:pt>
                <c:pt idx="13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39376"/>
        <c:axId val="174239936"/>
      </c:lineChart>
      <c:catAx>
        <c:axId val="17423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74239936"/>
        <c:crosses val="autoZero"/>
        <c:auto val="1"/>
        <c:lblAlgn val="ctr"/>
        <c:lblOffset val="100"/>
        <c:noMultiLvlLbl val="0"/>
      </c:catAx>
      <c:valAx>
        <c:axId val="1742399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742393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noFill/>
    <a:ln w="12700"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6039065558793"/>
          <c:y val="0.11622492257347219"/>
          <c:w val="0.80700917910123116"/>
          <c:h val="0.805305057965610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długość_częstość!$B$89</c:f>
              <c:strCache>
                <c:ptCount val="1"/>
                <c:pt idx="0">
                  <c:v>1 noc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długość_częstość!$C$88:$G$88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długość_częstość!$C$89:$G$89</c:f>
              <c:numCache>
                <c:formatCode>0.0</c:formatCode>
                <c:ptCount val="5"/>
                <c:pt idx="0">
                  <c:v>16</c:v>
                </c:pt>
                <c:pt idx="1">
                  <c:v>14</c:v>
                </c:pt>
                <c:pt idx="2">
                  <c:v>9.8000000000000007</c:v>
                </c:pt>
                <c:pt idx="3">
                  <c:v>10.4</c:v>
                </c:pt>
                <c:pt idx="4">
                  <c:v>9.6</c:v>
                </c:pt>
              </c:numCache>
            </c:numRef>
          </c:val>
        </c:ser>
        <c:ser>
          <c:idx val="1"/>
          <c:order val="1"/>
          <c:tx>
            <c:strRef>
              <c:f>długość_częstość!$B$90</c:f>
              <c:strCache>
                <c:ptCount val="1"/>
                <c:pt idx="0">
                  <c:v>2-3 noce</c:v>
                </c:pt>
              </c:strCache>
            </c:strRef>
          </c:tx>
          <c:spPr>
            <a:solidFill>
              <a:srgbClr val="FFD6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długość_częstość!$C$88:$G$88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długość_częstość!$C$90:$G$90</c:f>
              <c:numCache>
                <c:formatCode>0.0</c:formatCode>
                <c:ptCount val="5"/>
                <c:pt idx="0">
                  <c:v>31</c:v>
                </c:pt>
                <c:pt idx="1">
                  <c:v>34.4</c:v>
                </c:pt>
                <c:pt idx="2">
                  <c:v>29.9</c:v>
                </c:pt>
                <c:pt idx="3">
                  <c:v>29.7</c:v>
                </c:pt>
                <c:pt idx="4">
                  <c:v>29.3</c:v>
                </c:pt>
              </c:numCache>
            </c:numRef>
          </c:val>
        </c:ser>
        <c:ser>
          <c:idx val="2"/>
          <c:order val="2"/>
          <c:tx>
            <c:strRef>
              <c:f>długość_częstość!$B$91</c:f>
              <c:strCache>
                <c:ptCount val="1"/>
                <c:pt idx="0">
                  <c:v>4-7 nocy</c:v>
                </c:pt>
              </c:strCache>
            </c:strRef>
          </c:tx>
          <c:spPr>
            <a:solidFill>
              <a:srgbClr val="DA518D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długość_częstość!$C$88:$G$88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długość_częstość!$C$91:$G$91</c:f>
              <c:numCache>
                <c:formatCode>0.0</c:formatCode>
                <c:ptCount val="5"/>
                <c:pt idx="0">
                  <c:v>35.4</c:v>
                </c:pt>
                <c:pt idx="1">
                  <c:v>32.799999999999997</c:v>
                </c:pt>
                <c:pt idx="2">
                  <c:v>39.200000000000003</c:v>
                </c:pt>
                <c:pt idx="3">
                  <c:v>36.799999999999997</c:v>
                </c:pt>
                <c:pt idx="4">
                  <c:v>40.4</c:v>
                </c:pt>
              </c:numCache>
            </c:numRef>
          </c:val>
        </c:ser>
        <c:ser>
          <c:idx val="3"/>
          <c:order val="3"/>
          <c:tx>
            <c:strRef>
              <c:f>długość_częstość!$B$92</c:f>
              <c:strCache>
                <c:ptCount val="1"/>
                <c:pt idx="0">
                  <c:v>powyżej 7 nocy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długość_częstość!$C$88:$G$88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długość_częstość!$C$92:$G$92</c:f>
              <c:numCache>
                <c:formatCode>0.0</c:formatCode>
                <c:ptCount val="5"/>
                <c:pt idx="0">
                  <c:v>17.600000000000001</c:v>
                </c:pt>
                <c:pt idx="1">
                  <c:v>18.8</c:v>
                </c:pt>
                <c:pt idx="2">
                  <c:v>22.1</c:v>
                </c:pt>
                <c:pt idx="3">
                  <c:v>23.1</c:v>
                </c:pt>
                <c:pt idx="4">
                  <c:v>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243856"/>
        <c:axId val="174244416"/>
      </c:barChart>
      <c:catAx>
        <c:axId val="174243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4244416"/>
        <c:crosses val="autoZero"/>
        <c:auto val="1"/>
        <c:lblAlgn val="ctr"/>
        <c:lblOffset val="100"/>
        <c:noMultiLvlLbl val="0"/>
      </c:catAx>
      <c:valAx>
        <c:axId val="17424441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742438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 w="12700"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600">
          <a:latin typeface="Roboto Regular"/>
        </a:defRPr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długość_częstość!$B$98</c:f>
              <c:strCache>
                <c:ptCount val="1"/>
                <c:pt idx="0">
                  <c:v>1 noc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długość_częstość!$C$97:$G$97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długość_częstość!$C$98:$G$98</c:f>
              <c:numCache>
                <c:formatCode>0.0</c:formatCode>
                <c:ptCount val="5"/>
                <c:pt idx="0">
                  <c:v>9.5</c:v>
                </c:pt>
                <c:pt idx="1">
                  <c:v>11.9</c:v>
                </c:pt>
                <c:pt idx="2">
                  <c:v>14.6</c:v>
                </c:pt>
                <c:pt idx="3">
                  <c:v>7.5</c:v>
                </c:pt>
                <c:pt idx="4">
                  <c:v>6.9</c:v>
                </c:pt>
              </c:numCache>
            </c:numRef>
          </c:val>
        </c:ser>
        <c:ser>
          <c:idx val="1"/>
          <c:order val="1"/>
          <c:tx>
            <c:strRef>
              <c:f>długość_częstość!$B$99</c:f>
              <c:strCache>
                <c:ptCount val="1"/>
                <c:pt idx="0">
                  <c:v>2-3 noce</c:v>
                </c:pt>
              </c:strCache>
            </c:strRef>
          </c:tx>
          <c:spPr>
            <a:solidFill>
              <a:srgbClr val="FFD6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długość_częstość!$C$97:$G$97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długość_częstość!$C$99:$G$99</c:f>
              <c:numCache>
                <c:formatCode>0.0</c:formatCode>
                <c:ptCount val="5"/>
                <c:pt idx="0">
                  <c:v>32.700000000000003</c:v>
                </c:pt>
                <c:pt idx="1">
                  <c:v>35.9</c:v>
                </c:pt>
                <c:pt idx="2">
                  <c:v>29.4</c:v>
                </c:pt>
                <c:pt idx="3">
                  <c:v>30.6</c:v>
                </c:pt>
                <c:pt idx="4">
                  <c:v>33.5</c:v>
                </c:pt>
              </c:numCache>
            </c:numRef>
          </c:val>
        </c:ser>
        <c:ser>
          <c:idx val="2"/>
          <c:order val="2"/>
          <c:tx>
            <c:strRef>
              <c:f>długość_częstość!$B$100</c:f>
              <c:strCache>
                <c:ptCount val="1"/>
                <c:pt idx="0">
                  <c:v>4-7 nocy</c:v>
                </c:pt>
              </c:strCache>
            </c:strRef>
          </c:tx>
          <c:spPr>
            <a:solidFill>
              <a:srgbClr val="DA518D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długość_częstość!$C$97:$G$97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długość_częstość!$C$100:$G$100</c:f>
              <c:numCache>
                <c:formatCode>0.0</c:formatCode>
                <c:ptCount val="5"/>
                <c:pt idx="0">
                  <c:v>45.8</c:v>
                </c:pt>
                <c:pt idx="1">
                  <c:v>32.200000000000003</c:v>
                </c:pt>
                <c:pt idx="2">
                  <c:v>34.1</c:v>
                </c:pt>
                <c:pt idx="3">
                  <c:v>35.700000000000003</c:v>
                </c:pt>
                <c:pt idx="4">
                  <c:v>32</c:v>
                </c:pt>
              </c:numCache>
            </c:numRef>
          </c:val>
        </c:ser>
        <c:ser>
          <c:idx val="3"/>
          <c:order val="3"/>
          <c:tx>
            <c:strRef>
              <c:f>długość_częstość!$B$101</c:f>
              <c:strCache>
                <c:ptCount val="1"/>
                <c:pt idx="0">
                  <c:v>powyżej 7 nocy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długość_częstość!$C$97:$G$97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długość_częstość!$C$101:$G$101</c:f>
              <c:numCache>
                <c:formatCode>0.0</c:formatCode>
                <c:ptCount val="5"/>
                <c:pt idx="0">
                  <c:v>12</c:v>
                </c:pt>
                <c:pt idx="1">
                  <c:v>20</c:v>
                </c:pt>
                <c:pt idx="2">
                  <c:v>21.9</c:v>
                </c:pt>
                <c:pt idx="3">
                  <c:v>26.1</c:v>
                </c:pt>
                <c:pt idx="4">
                  <c:v>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386912"/>
        <c:axId val="176387472"/>
      </c:barChart>
      <c:catAx>
        <c:axId val="176386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6387472"/>
        <c:crosses val="autoZero"/>
        <c:auto val="1"/>
        <c:lblAlgn val="ctr"/>
        <c:lblOffset val="100"/>
        <c:noMultiLvlLbl val="0"/>
      </c:catAx>
      <c:valAx>
        <c:axId val="17638747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763869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 w="12700"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600">
          <a:latin typeface="Roboto Regular"/>
        </a:defRPr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799385607345709E-2"/>
          <c:y val="3.2717089941222133E-2"/>
          <c:w val="0.72318311095357457"/>
          <c:h val="0.88739621455768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nocleg!$B$101</c:f>
              <c:strCache>
                <c:ptCount val="1"/>
                <c:pt idx="0">
                  <c:v>Hotel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-3.2154340836013057E-3"/>
                  <c:y val="1.017811704834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872454448017148E-3"/>
                  <c:y val="2.5445292620865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872454448017148E-3"/>
                  <c:y val="2.5445292620865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872454448017148E-3"/>
                  <c:y val="2.5445292620865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872454448017148E-3"/>
                  <c:y val="2.5445292620864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nocleg!$C$100:$I$100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nocleg!$C$101:$I$101</c:f>
              <c:numCache>
                <c:formatCode>0</c:formatCode>
                <c:ptCount val="7"/>
                <c:pt idx="0">
                  <c:v>10.3</c:v>
                </c:pt>
                <c:pt idx="1">
                  <c:v>19.100000000000001</c:v>
                </c:pt>
                <c:pt idx="2">
                  <c:v>16.600000000000001</c:v>
                </c:pt>
                <c:pt idx="3">
                  <c:v>18.2</c:v>
                </c:pt>
                <c:pt idx="4">
                  <c:v>21.6</c:v>
                </c:pt>
                <c:pt idx="5">
                  <c:v>17.5</c:v>
                </c:pt>
                <c:pt idx="6">
                  <c:v>16.600000000000001</c:v>
                </c:pt>
              </c:numCache>
            </c:numRef>
          </c:val>
        </c:ser>
        <c:ser>
          <c:idx val="1"/>
          <c:order val="1"/>
          <c:tx>
            <c:strRef>
              <c:f>nocleg!$B$102</c:f>
              <c:strCache>
                <c:ptCount val="1"/>
                <c:pt idx="0">
                  <c:v>Pensjonat</c:v>
                </c:pt>
              </c:strCache>
            </c:strRef>
          </c:tx>
          <c:spPr>
            <a:solidFill>
              <a:srgbClr val="DA518D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nocleg!$C$100:$I$100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nocleg!$C$102:$I$102</c:f>
              <c:numCache>
                <c:formatCode>0</c:formatCode>
                <c:ptCount val="7"/>
                <c:pt idx="0">
                  <c:v>27.4</c:v>
                </c:pt>
                <c:pt idx="1">
                  <c:v>21.5</c:v>
                </c:pt>
                <c:pt idx="2">
                  <c:v>20.9</c:v>
                </c:pt>
                <c:pt idx="3">
                  <c:v>21.5</c:v>
                </c:pt>
                <c:pt idx="4">
                  <c:v>24</c:v>
                </c:pt>
                <c:pt idx="5">
                  <c:v>21.4</c:v>
                </c:pt>
                <c:pt idx="6">
                  <c:v>18.3</c:v>
                </c:pt>
              </c:numCache>
            </c:numRef>
          </c:val>
        </c:ser>
        <c:ser>
          <c:idx val="2"/>
          <c:order val="2"/>
          <c:tx>
            <c:strRef>
              <c:f>nocleg!$B$103</c:f>
              <c:strCache>
                <c:ptCount val="1"/>
                <c:pt idx="0">
                  <c:v>Kwatera prywatna (agroturystyczna)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nocleg!$C$100:$I$100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nocleg!$C$103:$I$103</c:f>
              <c:numCache>
                <c:formatCode>0</c:formatCode>
                <c:ptCount val="7"/>
                <c:pt idx="0">
                  <c:v>36.5</c:v>
                </c:pt>
                <c:pt idx="1">
                  <c:v>21.1</c:v>
                </c:pt>
                <c:pt idx="2">
                  <c:v>43.6</c:v>
                </c:pt>
                <c:pt idx="3">
                  <c:v>33.700000000000003</c:v>
                </c:pt>
                <c:pt idx="4">
                  <c:v>31.7</c:v>
                </c:pt>
                <c:pt idx="5">
                  <c:v>28.2</c:v>
                </c:pt>
                <c:pt idx="6">
                  <c:v>33</c:v>
                </c:pt>
              </c:numCache>
            </c:numRef>
          </c:val>
        </c:ser>
        <c:ser>
          <c:idx val="3"/>
          <c:order val="3"/>
          <c:tx>
            <c:strRef>
              <c:f>nocleg!$B$104</c:f>
              <c:strCache>
                <c:ptCount val="1"/>
                <c:pt idx="0">
                  <c:v>Nocleg u krewnych lub znajomych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nocleg!$C$100:$I$100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nocleg!$C$104:$I$104</c:f>
              <c:numCache>
                <c:formatCode>0</c:formatCode>
                <c:ptCount val="7"/>
                <c:pt idx="0">
                  <c:v>11.3</c:v>
                </c:pt>
                <c:pt idx="1">
                  <c:v>19.2</c:v>
                </c:pt>
                <c:pt idx="2">
                  <c:v>23.8</c:v>
                </c:pt>
                <c:pt idx="3">
                  <c:v>9.1</c:v>
                </c:pt>
                <c:pt idx="4">
                  <c:v>9.1</c:v>
                </c:pt>
                <c:pt idx="5">
                  <c:v>15.4</c:v>
                </c:pt>
                <c:pt idx="6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391392"/>
        <c:axId val="176391952"/>
      </c:barChart>
      <c:catAx>
        <c:axId val="17639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391952"/>
        <c:crosses val="autoZero"/>
        <c:auto val="1"/>
        <c:lblAlgn val="ctr"/>
        <c:lblOffset val="100"/>
        <c:noMultiLvlLbl val="0"/>
      </c:catAx>
      <c:valAx>
        <c:axId val="17639195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639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90161278071757"/>
          <c:y val="0.24321023252375143"/>
          <c:w val="0.2156675190520799"/>
          <c:h val="0.56757014528113559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>
          <a:latin typeface="Roboto Regular"/>
        </a:defRPr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436819143426473E-2"/>
          <c:y val="3.6084091430318786E-2"/>
          <c:w val="0.69867897365672105"/>
          <c:h val="0.87580786382284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nocleg!$B$109</c:f>
              <c:strCache>
                <c:ptCount val="1"/>
                <c:pt idx="0">
                  <c:v>Hotel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nocleg!$C$108:$I$108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nocleg!$C$109:$I$109</c:f>
              <c:numCache>
                <c:formatCode>0</c:formatCode>
                <c:ptCount val="7"/>
                <c:pt idx="0">
                  <c:v>44.2</c:v>
                </c:pt>
                <c:pt idx="1">
                  <c:v>34.799999999999997</c:v>
                </c:pt>
                <c:pt idx="2">
                  <c:v>34.6</c:v>
                </c:pt>
                <c:pt idx="3">
                  <c:v>57</c:v>
                </c:pt>
                <c:pt idx="4">
                  <c:v>49.6</c:v>
                </c:pt>
                <c:pt idx="5">
                  <c:v>46.1</c:v>
                </c:pt>
                <c:pt idx="6">
                  <c:v>39.799999999999997</c:v>
                </c:pt>
              </c:numCache>
            </c:numRef>
          </c:val>
        </c:ser>
        <c:ser>
          <c:idx val="1"/>
          <c:order val="1"/>
          <c:tx>
            <c:strRef>
              <c:f>nocleg!$B$110</c:f>
              <c:strCache>
                <c:ptCount val="1"/>
                <c:pt idx="0">
                  <c:v>Pensjonat</c:v>
                </c:pt>
              </c:strCache>
            </c:strRef>
          </c:tx>
          <c:spPr>
            <a:solidFill>
              <a:srgbClr val="DA518D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nocleg!$C$108:$I$108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nocleg!$C$110:$I$110</c:f>
              <c:numCache>
                <c:formatCode>0</c:formatCode>
                <c:ptCount val="7"/>
                <c:pt idx="0">
                  <c:v>14.8</c:v>
                </c:pt>
                <c:pt idx="1">
                  <c:v>12.5</c:v>
                </c:pt>
                <c:pt idx="2">
                  <c:v>3.6</c:v>
                </c:pt>
                <c:pt idx="3">
                  <c:v>12.9</c:v>
                </c:pt>
                <c:pt idx="4">
                  <c:v>9.1</c:v>
                </c:pt>
                <c:pt idx="5">
                  <c:v>9.1999999999999993</c:v>
                </c:pt>
                <c:pt idx="6">
                  <c:v>9.8000000000000007</c:v>
                </c:pt>
              </c:numCache>
            </c:numRef>
          </c:val>
        </c:ser>
        <c:ser>
          <c:idx val="2"/>
          <c:order val="2"/>
          <c:tx>
            <c:strRef>
              <c:f>nocleg!$B$111</c:f>
              <c:strCache>
                <c:ptCount val="1"/>
                <c:pt idx="0">
                  <c:v>Kwatera prywatna (agroturystyczna)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nocleg!$C$108:$I$108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nocleg!$C$111:$I$111</c:f>
              <c:numCache>
                <c:formatCode>0</c:formatCode>
                <c:ptCount val="7"/>
                <c:pt idx="0">
                  <c:v>18.100000000000001</c:v>
                </c:pt>
                <c:pt idx="1">
                  <c:v>12.3</c:v>
                </c:pt>
                <c:pt idx="2">
                  <c:v>7.9</c:v>
                </c:pt>
                <c:pt idx="3">
                  <c:v>8.1</c:v>
                </c:pt>
                <c:pt idx="4">
                  <c:v>12.1</c:v>
                </c:pt>
                <c:pt idx="5">
                  <c:v>12</c:v>
                </c:pt>
                <c:pt idx="6">
                  <c:v>15.1</c:v>
                </c:pt>
              </c:numCache>
            </c:numRef>
          </c:val>
        </c:ser>
        <c:ser>
          <c:idx val="3"/>
          <c:order val="3"/>
          <c:tx>
            <c:strRef>
              <c:f>nocleg!$B$112</c:f>
              <c:strCache>
                <c:ptCount val="1"/>
                <c:pt idx="0">
                  <c:v>Nocleg u krewnych lub znajomych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nocleg!$C$108:$I$108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nocleg!$C$112:$I$112</c:f>
              <c:numCache>
                <c:formatCode>0</c:formatCode>
                <c:ptCount val="7"/>
                <c:pt idx="0">
                  <c:v>12.5</c:v>
                </c:pt>
                <c:pt idx="1">
                  <c:v>24.6</c:v>
                </c:pt>
                <c:pt idx="2">
                  <c:v>7.2</c:v>
                </c:pt>
                <c:pt idx="3">
                  <c:v>5.3</c:v>
                </c:pt>
                <c:pt idx="4">
                  <c:v>9.4</c:v>
                </c:pt>
                <c:pt idx="5">
                  <c:v>23.3</c:v>
                </c:pt>
                <c:pt idx="6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96784"/>
        <c:axId val="175597344"/>
      </c:barChart>
      <c:catAx>
        <c:axId val="17559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597344"/>
        <c:crosses val="autoZero"/>
        <c:auto val="1"/>
        <c:lblAlgn val="ctr"/>
        <c:lblOffset val="100"/>
        <c:noMultiLvlLbl val="0"/>
      </c:catAx>
      <c:valAx>
        <c:axId val="17559734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559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80918220242778"/>
          <c:y val="0.16437377366664119"/>
          <c:w val="0.22878387275169199"/>
          <c:h val="0.62465030706113189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>
          <a:latin typeface="Roboto Regular"/>
        </a:defRPr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370628341378626E-2"/>
          <c:y val="4.7244451293988833E-2"/>
          <c:w val="0.93881244919971019"/>
          <c:h val="0.68097004883367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metryczka!$D$230</c:f>
              <c:strCache>
                <c:ptCount val="1"/>
                <c:pt idx="0">
                  <c:v>odwiedzający ogółem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1.0742656780828401E-3"/>
                  <c:y val="-1.1685118265818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970627123314394E-3"/>
                  <c:y val="5.8425591329090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227970342484417E-3"/>
                  <c:y val="-5.8425591329090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22797034248678E-3"/>
                  <c:y val="5.8425591329089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metryczka!$C$231:$C$235</c:f>
              <c:strCache>
                <c:ptCount val="5"/>
                <c:pt idx="0">
                  <c:v>poniżej 26 lat</c:v>
                </c:pt>
                <c:pt idx="1">
                  <c:v>26-35 lat</c:v>
                </c:pt>
                <c:pt idx="2">
                  <c:v>36-45 lat</c:v>
                </c:pt>
                <c:pt idx="3">
                  <c:v>46-55 lat</c:v>
                </c:pt>
                <c:pt idx="4">
                  <c:v>56-65 lat</c:v>
                </c:pt>
              </c:strCache>
            </c:strRef>
          </c:cat>
          <c:val>
            <c:numRef>
              <c:f>metryczka!$D$231:$D$235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25</c:v>
                </c:pt>
                <c:pt idx="2">
                  <c:v>28.2</c:v>
                </c:pt>
                <c:pt idx="3">
                  <c:v>14.4</c:v>
                </c:pt>
                <c:pt idx="4">
                  <c:v>8.6</c:v>
                </c:pt>
              </c:numCache>
            </c:numRef>
          </c:val>
        </c:ser>
        <c:ser>
          <c:idx val="1"/>
          <c:order val="1"/>
          <c:tx>
            <c:strRef>
              <c:f>metryczka!$E$230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2.9212795664545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7527677398727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metryczka!$C$231:$C$235</c:f>
              <c:strCache>
                <c:ptCount val="5"/>
                <c:pt idx="0">
                  <c:v>poniżej 26 lat</c:v>
                </c:pt>
                <c:pt idx="1">
                  <c:v>26-35 lat</c:v>
                </c:pt>
                <c:pt idx="2">
                  <c:v>36-45 lat</c:v>
                </c:pt>
                <c:pt idx="3">
                  <c:v>46-55 lat</c:v>
                </c:pt>
                <c:pt idx="4">
                  <c:v>56-65 lat</c:v>
                </c:pt>
              </c:strCache>
            </c:strRef>
          </c:cat>
          <c:val>
            <c:numRef>
              <c:f>metryczka!$E$231:$E$235</c:f>
              <c:numCache>
                <c:formatCode>General</c:formatCode>
                <c:ptCount val="5"/>
                <c:pt idx="0">
                  <c:v>17.8</c:v>
                </c:pt>
                <c:pt idx="1">
                  <c:v>24.3</c:v>
                </c:pt>
                <c:pt idx="2">
                  <c:v>29.1</c:v>
                </c:pt>
                <c:pt idx="3">
                  <c:v>14.7</c:v>
                </c:pt>
                <c:pt idx="4">
                  <c:v>8.9</c:v>
                </c:pt>
              </c:numCache>
            </c:numRef>
          </c:val>
        </c:ser>
        <c:ser>
          <c:idx val="2"/>
          <c:order val="2"/>
          <c:tx>
            <c:strRef>
              <c:f>metryczka!$F$230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metryczka!$C$231:$C$235</c:f>
              <c:strCache>
                <c:ptCount val="5"/>
                <c:pt idx="0">
                  <c:v>poniżej 26 lat</c:v>
                </c:pt>
                <c:pt idx="1">
                  <c:v>26-35 lat</c:v>
                </c:pt>
                <c:pt idx="2">
                  <c:v>36-45 lat</c:v>
                </c:pt>
                <c:pt idx="3">
                  <c:v>46-55 lat</c:v>
                </c:pt>
                <c:pt idx="4">
                  <c:v>56-65 lat</c:v>
                </c:pt>
              </c:strCache>
            </c:strRef>
          </c:cat>
          <c:val>
            <c:numRef>
              <c:f>metryczka!$F$231:$F$235</c:f>
              <c:numCache>
                <c:formatCode>General</c:formatCode>
                <c:ptCount val="5"/>
                <c:pt idx="0">
                  <c:v>25</c:v>
                </c:pt>
                <c:pt idx="1">
                  <c:v>29.1</c:v>
                </c:pt>
                <c:pt idx="2">
                  <c:v>23.2</c:v>
                </c:pt>
                <c:pt idx="3">
                  <c:v>12.4</c:v>
                </c:pt>
                <c:pt idx="4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00704"/>
        <c:axId val="177421888"/>
      </c:barChart>
      <c:catAx>
        <c:axId val="17560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421888"/>
        <c:crosses val="autoZero"/>
        <c:auto val="1"/>
        <c:lblAlgn val="ctr"/>
        <c:lblOffset val="100"/>
        <c:noMultiLvlLbl val="0"/>
      </c:catAx>
      <c:valAx>
        <c:axId val="177421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5600704"/>
        <c:crosses val="autoZero"/>
        <c:crossBetween val="between"/>
        <c:majorUnit val="5"/>
      </c:valAx>
    </c:plotArea>
    <c:legend>
      <c:legendPos val="b"/>
      <c:overlay val="0"/>
    </c:legend>
    <c:plotVisOnly val="1"/>
    <c:dispBlanksAs val="gap"/>
    <c:showDLblsOverMax val="0"/>
  </c:chart>
  <c:spPr>
    <a:ln w="12700"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2000">
          <a:latin typeface="Roboto Regular"/>
        </a:defRPr>
      </a:pPr>
      <a:endParaRPr lang="pl-P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777918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192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82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162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712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34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687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64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789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01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40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029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  <p:pic>
        <p:nvPicPr>
          <p:cNvPr id="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58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61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24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65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26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5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33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32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94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67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515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29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078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51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749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816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624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797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33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80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 marL="939800" indent="-469900">
              <a:spcBef>
                <a:spcPts val="2400"/>
              </a:spcBef>
              <a:defRPr sz="3600"/>
            </a:lvl2pPr>
            <a:lvl3pPr marL="1409700" indent="-469900">
              <a:spcBef>
                <a:spcPts val="2400"/>
              </a:spcBef>
              <a:defRPr sz="3600"/>
            </a:lvl3pPr>
            <a:lvl4pPr marL="1879600" indent="-469900">
              <a:spcBef>
                <a:spcPts val="2400"/>
              </a:spcBef>
              <a:defRPr sz="3600"/>
            </a:lvl4pPr>
            <a:lvl5pPr marL="2349500" indent="-469900">
              <a:spcBef>
                <a:spcPts val="2400"/>
              </a:spcBef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" y="-6350"/>
            <a:ext cx="12997658" cy="998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84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37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t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  <p:pic>
        <p:nvPicPr>
          <p:cNvPr id="4" name="pasted-image.t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560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60" r:id="rId6"/>
    <p:sldLayoutId id="2147483662" r:id="rId7"/>
  </p:sldLayoutIdLst>
  <p:transition spd="med"/>
  <p:timing>
    <p:tnLst>
      <p:par>
        <p:cTn id="1" dur="indefinite" restart="never" nodeType="tmRoot"/>
      </p:par>
    </p:tnLst>
  </p:timing>
  <p:txStyles>
    <p:titleStyle>
      <a:lvl1pPr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indent="228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indent="457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indent="685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indent="9144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31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30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9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8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3823-CBCF-3F46-9B9A-0447F811B7ED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69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D0FF-55B3-7A40-9C81-5E63F41E75A5}" type="datetimeFigureOut">
              <a:rPr lang="pl-PL" smtClean="0"/>
              <a:t>2017-01-12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  <p:pic>
        <p:nvPicPr>
          <p:cNvPr id="15" name="pasted-image.tif"/>
          <p:cNvPicPr/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631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773553" y="2979063"/>
            <a:ext cx="9588500" cy="50863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7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RUCHU TURYSTYCZNEGO </a:t>
            </a:r>
            <a:b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7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WOJEWÓDZTWIE </a:t>
            </a: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MAŁOPOLSKIM </a:t>
            </a:r>
            <a:b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7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endParaRPr sz="7200" b="1" dirty="0">
              <a:solidFill>
                <a:srgbClr val="4142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1315031" cy="836195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DŁUGOŚĆ POBYTU TURYSTÓW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4" y="1186179"/>
            <a:ext cx="10974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latin typeface="Roboto Regular"/>
              </a:rPr>
              <a:t>Czas pobytu </a:t>
            </a:r>
            <a:r>
              <a:rPr lang="pl-PL" sz="2200" b="1" dirty="0">
                <a:latin typeface="Roboto Regular"/>
              </a:rPr>
              <a:t>turystów krajowych </a:t>
            </a:r>
            <a:r>
              <a:rPr lang="pl-PL" sz="2200" b="1" dirty="0" smtClean="0">
                <a:latin typeface="Roboto Regular"/>
              </a:rPr>
              <a:t>uległ </a:t>
            </a:r>
            <a:r>
              <a:rPr lang="pl-PL" sz="2200" dirty="0" smtClean="0">
                <a:latin typeface="Roboto Regular"/>
              </a:rPr>
              <a:t>nieznacznemu skróceniu w </a:t>
            </a:r>
            <a:r>
              <a:rPr lang="pl-PL" sz="2200" dirty="0">
                <a:latin typeface="Roboto Regular"/>
              </a:rPr>
              <a:t>stosunku do roku </a:t>
            </a:r>
            <a:r>
              <a:rPr lang="pl-PL" sz="2200" dirty="0" smtClean="0">
                <a:latin typeface="Roboto Regular"/>
              </a:rPr>
              <a:t>ubiegłego, natomiast </a:t>
            </a:r>
            <a:r>
              <a:rPr lang="pl-PL" sz="2200" dirty="0">
                <a:latin typeface="Roboto Regular"/>
              </a:rPr>
              <a:t>wśród </a:t>
            </a:r>
            <a:r>
              <a:rPr lang="pl-PL" sz="2200" b="1" dirty="0">
                <a:latin typeface="Roboto Regular"/>
              </a:rPr>
              <a:t>turystów zagranicznych </a:t>
            </a:r>
            <a:r>
              <a:rPr lang="pl-PL" sz="2200" dirty="0" smtClean="0">
                <a:latin typeface="Roboto Regular"/>
              </a:rPr>
              <a:t>nie</a:t>
            </a:r>
            <a:r>
              <a:rPr lang="pl-PL" sz="2200" b="1" dirty="0" smtClean="0">
                <a:latin typeface="Roboto Regular"/>
              </a:rPr>
              <a:t> </a:t>
            </a:r>
            <a:r>
              <a:rPr lang="pl-PL" sz="2200" dirty="0" smtClean="0">
                <a:latin typeface="Roboto Regular"/>
              </a:rPr>
              <a:t>uległ </a:t>
            </a:r>
            <a:r>
              <a:rPr lang="pl-PL" sz="2200" dirty="0">
                <a:latin typeface="Roboto Regular"/>
              </a:rPr>
              <a:t>istotnym </a:t>
            </a:r>
            <a:r>
              <a:rPr lang="pl-PL" sz="2200" dirty="0" smtClean="0">
                <a:latin typeface="Roboto Regular"/>
              </a:rPr>
              <a:t>zmianom.               Turyści </a:t>
            </a:r>
            <a:r>
              <a:rPr lang="pl-PL" sz="2200" dirty="0">
                <a:latin typeface="Roboto Regular"/>
              </a:rPr>
              <a:t>przebywający w Małopolsce w </a:t>
            </a:r>
            <a:r>
              <a:rPr lang="pl-PL" sz="2200" dirty="0" smtClean="0">
                <a:latin typeface="Roboto Regular"/>
              </a:rPr>
              <a:t>2016 </a:t>
            </a:r>
            <a:r>
              <a:rPr lang="pl-PL" sz="2200" dirty="0">
                <a:latin typeface="Roboto Regular"/>
              </a:rPr>
              <a:t>roku najczęściej decydowali się na pobyt </a:t>
            </a:r>
            <a:r>
              <a:rPr lang="pl-PL" sz="2200" dirty="0" smtClean="0">
                <a:latin typeface="Roboto Regular"/>
              </a:rPr>
              <a:t>obejmujący </a:t>
            </a:r>
            <a:r>
              <a:rPr lang="pl-PL" sz="2200" dirty="0">
                <a:latin typeface="Roboto Regular"/>
              </a:rPr>
              <a:t>od 4 do 7 nocy, a następnie od 2 do 3 nocy. </a:t>
            </a:r>
          </a:p>
          <a:p>
            <a:pPr algn="just"/>
            <a:r>
              <a:rPr lang="pl-PL" sz="2200" b="1" dirty="0" smtClean="0">
                <a:latin typeface="Roboto Regular"/>
              </a:rPr>
              <a:t>Średni czas pobytu odwiedzających </a:t>
            </a:r>
            <a:r>
              <a:rPr lang="pl-PL" sz="2200" b="1" dirty="0">
                <a:latin typeface="Roboto Regular"/>
              </a:rPr>
              <a:t>krajowych </a:t>
            </a:r>
            <a:r>
              <a:rPr lang="pl-PL" sz="2200" b="1" dirty="0" smtClean="0">
                <a:latin typeface="Roboto Regular"/>
              </a:rPr>
              <a:t>jest krótszy niż czas pobytu odwiedzających zagranicznych. </a:t>
            </a:r>
            <a:endParaRPr lang="pl-PL" sz="2200" dirty="0">
              <a:latin typeface="Roboto Regular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79664" y="3746882"/>
            <a:ext cx="126251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700" dirty="0">
                <a:latin typeface="Roboto Regular"/>
              </a:rPr>
              <a:t>Długość pobytu </a:t>
            </a:r>
            <a:r>
              <a:rPr lang="pl-PL" sz="1700" b="1" dirty="0">
                <a:latin typeface="Roboto Regular"/>
              </a:rPr>
              <a:t>turystów krajowych </a:t>
            </a:r>
            <a:r>
              <a:rPr lang="pl-PL" sz="1700" dirty="0">
                <a:latin typeface="Roboto Regular"/>
              </a:rPr>
              <a:t>w latach </a:t>
            </a:r>
            <a:r>
              <a:rPr lang="pl-PL" sz="1700" dirty="0" smtClean="0">
                <a:latin typeface="Roboto Regular"/>
              </a:rPr>
              <a:t>2012-2016             Długość </a:t>
            </a:r>
            <a:r>
              <a:rPr lang="pl-PL" sz="1700" dirty="0">
                <a:latin typeface="Roboto Regular"/>
              </a:rPr>
              <a:t>pobytu </a:t>
            </a:r>
            <a:r>
              <a:rPr lang="pl-PL" sz="1700" b="1" dirty="0">
                <a:latin typeface="Roboto Regular"/>
              </a:rPr>
              <a:t>turystów zagranicznych </a:t>
            </a:r>
            <a:r>
              <a:rPr lang="pl-PL" sz="1700" dirty="0">
                <a:latin typeface="Roboto Regular"/>
              </a:rPr>
              <a:t>w latach </a:t>
            </a:r>
            <a:r>
              <a:rPr lang="pl-PL" sz="1700" dirty="0" smtClean="0">
                <a:latin typeface="Roboto Regular"/>
              </a:rPr>
              <a:t>2012-2016</a:t>
            </a:r>
            <a:endParaRPr lang="pl-PL" sz="1700" dirty="0">
              <a:latin typeface="Roboto Regular"/>
            </a:endParaRPr>
          </a:p>
        </p:txBody>
      </p:sp>
      <p:pic>
        <p:nvPicPr>
          <p:cNvPr id="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426845"/>
              </p:ext>
            </p:extLst>
          </p:nvPr>
        </p:nvGraphicFramePr>
        <p:xfrm>
          <a:off x="520700" y="4216752"/>
          <a:ext cx="5746750" cy="485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91870"/>
              </p:ext>
            </p:extLst>
          </p:nvPr>
        </p:nvGraphicFramePr>
        <p:xfrm>
          <a:off x="6838950" y="4216752"/>
          <a:ext cx="5905500" cy="485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82568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0859837" cy="127250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FORMA ZAKWATEROWANIA TURYSTÓW  KRAJOWYCH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591875"/>
            <a:ext cx="108598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300" dirty="0">
                <a:latin typeface="Roboto Regular"/>
              </a:rPr>
              <a:t>Hierarchia preferowanych form zakwaterowania nie zmieniła się w ostatnich latach. </a:t>
            </a:r>
            <a:r>
              <a:rPr lang="pl-PL" sz="2300" dirty="0" smtClean="0">
                <a:latin typeface="Roboto Regular"/>
              </a:rPr>
              <a:t>Największą </a:t>
            </a:r>
            <a:r>
              <a:rPr lang="pl-PL" sz="2300" dirty="0">
                <a:latin typeface="Roboto Regular"/>
              </a:rPr>
              <a:t>popularnością cieszą się </a:t>
            </a:r>
            <a:r>
              <a:rPr lang="pl-PL" sz="2300" b="1" dirty="0">
                <a:latin typeface="Roboto Regular"/>
              </a:rPr>
              <a:t>kwatery prywatne </a:t>
            </a:r>
            <a:r>
              <a:rPr lang="pl-PL" sz="2300" dirty="0">
                <a:latin typeface="Roboto Regular"/>
              </a:rPr>
              <a:t>(w tym agroturystyczne) oraz </a:t>
            </a:r>
            <a:r>
              <a:rPr lang="pl-PL" sz="2300" b="1" dirty="0">
                <a:latin typeface="Roboto Regular"/>
              </a:rPr>
              <a:t>pensjonaty</a:t>
            </a:r>
            <a:r>
              <a:rPr lang="pl-PL" sz="2300" dirty="0">
                <a:latin typeface="Roboto Regular"/>
              </a:rPr>
              <a:t>. </a:t>
            </a:r>
            <a:r>
              <a:rPr lang="pl-PL" sz="2300" dirty="0" smtClean="0">
                <a:latin typeface="Roboto Regular"/>
              </a:rPr>
              <a:t>Spadł wskaźnik noclegów </a:t>
            </a:r>
            <a:r>
              <a:rPr lang="pl-PL" sz="2300" dirty="0">
                <a:latin typeface="Roboto Regular"/>
              </a:rPr>
              <a:t>u </a:t>
            </a:r>
            <a:r>
              <a:rPr lang="pl-PL" sz="2300" dirty="0" smtClean="0">
                <a:latin typeface="Roboto Regular"/>
              </a:rPr>
              <a:t>rodziny                         i znajomych</a:t>
            </a:r>
            <a:r>
              <a:rPr lang="pl-PL" sz="2300" dirty="0">
                <a:latin typeface="Roboto Regular"/>
              </a:rPr>
              <a:t>. </a:t>
            </a:r>
            <a:endParaRPr lang="pl-PL" sz="2300" dirty="0"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388425"/>
              </p:ext>
            </p:extLst>
          </p:nvPr>
        </p:nvGraphicFramePr>
        <p:xfrm>
          <a:off x="514350" y="3435086"/>
          <a:ext cx="11849100" cy="543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10437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0859837" cy="127250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FORMA ZAKWATEROWANIA TURYSTÓW  </a:t>
            </a: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ZAGRANICZNYCH</a:t>
            </a:r>
            <a:endParaRPr lang="pl-PL" sz="4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9663" y="1591875"/>
            <a:ext cx="10859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Roboto Regular"/>
              </a:rPr>
              <a:t>Na przestrzeni ostatnich </a:t>
            </a:r>
            <a:r>
              <a:rPr lang="pl-PL" dirty="0" smtClean="0">
                <a:latin typeface="Roboto Regular"/>
              </a:rPr>
              <a:t>lat </a:t>
            </a:r>
            <a:r>
              <a:rPr lang="pl-PL" b="1" dirty="0">
                <a:latin typeface="Roboto Regular"/>
              </a:rPr>
              <a:t>hotele stanowią niezmiennie najczęściej wybierany typ obiektów </a:t>
            </a:r>
            <a:r>
              <a:rPr lang="pl-PL" b="1" dirty="0" smtClean="0">
                <a:latin typeface="Roboto Regular"/>
              </a:rPr>
              <a:t>noclegowych, choć ich dominacja od 2014 roku maleje. </a:t>
            </a:r>
            <a:r>
              <a:rPr lang="pl-PL" dirty="0" smtClean="0">
                <a:latin typeface="Roboto Regular"/>
              </a:rPr>
              <a:t>Odsetek </a:t>
            </a:r>
            <a:r>
              <a:rPr lang="pl-PL" dirty="0">
                <a:latin typeface="Roboto Regular"/>
              </a:rPr>
              <a:t>nocujących w pensjonatach i kwaterach prywatnych jest znacznie niższy i nie ulega dużym </a:t>
            </a:r>
            <a:r>
              <a:rPr lang="pl-PL" dirty="0" smtClean="0">
                <a:latin typeface="Roboto Regular"/>
              </a:rPr>
              <a:t>zmianom w </a:t>
            </a:r>
            <a:r>
              <a:rPr lang="pl-PL" dirty="0">
                <a:latin typeface="Roboto Regular"/>
              </a:rPr>
              <a:t>ostatnich </a:t>
            </a:r>
            <a:r>
              <a:rPr lang="pl-PL" dirty="0" smtClean="0">
                <a:latin typeface="Roboto Regular"/>
              </a:rPr>
              <a:t>latach. Po dużym wzroście w roku ubiegłym, spadł nieznacznie odsetek </a:t>
            </a:r>
            <a:r>
              <a:rPr lang="pl-PL" dirty="0">
                <a:latin typeface="Roboto Regular"/>
              </a:rPr>
              <a:t>turystów zagranicznych nocujących u rodziny i znajomych</a:t>
            </a:r>
            <a:r>
              <a:rPr lang="pl-PL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498596"/>
              </p:ext>
            </p:extLst>
          </p:nvPr>
        </p:nvGraphicFramePr>
        <p:xfrm>
          <a:off x="379662" y="4069411"/>
          <a:ext cx="12021887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41826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0859837" cy="127250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ŚRODEK TRANSPORTU ODWIEDZAJĄCYCH MAŁOPOLSKĘ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744271"/>
            <a:ext cx="1085983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 smtClean="0">
                <a:latin typeface="Roboto Regular"/>
              </a:rPr>
              <a:t>Aż 70% </a:t>
            </a:r>
            <a:r>
              <a:rPr lang="pl-PL" sz="2200" b="1" dirty="0">
                <a:latin typeface="Roboto Regular"/>
              </a:rPr>
              <a:t>odwiedzających krajowych </a:t>
            </a:r>
            <a:r>
              <a:rPr lang="pl-PL" sz="2200" dirty="0">
                <a:latin typeface="Roboto Regular"/>
              </a:rPr>
              <a:t>przybywa do Małopolski </a:t>
            </a:r>
            <a:r>
              <a:rPr lang="pl-PL" sz="2200" dirty="0" smtClean="0">
                <a:latin typeface="Roboto Regular"/>
              </a:rPr>
              <a:t>samochodem.                    W </a:t>
            </a:r>
            <a:r>
              <a:rPr lang="pl-PL" sz="2200" dirty="0">
                <a:latin typeface="Roboto Regular"/>
              </a:rPr>
              <a:t>drugiej kolejności wykorzystywane są busy i autobusy </a:t>
            </a:r>
            <a:r>
              <a:rPr lang="pl-PL" sz="2200" dirty="0" smtClean="0">
                <a:latin typeface="Roboto Regular"/>
              </a:rPr>
              <a:t>kursowe (ponad 11%),             a </a:t>
            </a:r>
            <a:r>
              <a:rPr lang="pl-PL" sz="2200" dirty="0">
                <a:latin typeface="Roboto Regular"/>
              </a:rPr>
              <a:t>w przypadku turystów także pociągi.</a:t>
            </a:r>
          </a:p>
          <a:p>
            <a:r>
              <a:rPr lang="pl-PL" sz="2200" dirty="0">
                <a:latin typeface="Roboto Regular"/>
              </a:rPr>
              <a:t> </a:t>
            </a:r>
          </a:p>
          <a:p>
            <a:pPr algn="just"/>
            <a:r>
              <a:rPr lang="pl-PL" sz="2200" dirty="0">
                <a:latin typeface="Roboto Regular"/>
              </a:rPr>
              <a:t>Również</a:t>
            </a:r>
            <a:r>
              <a:rPr lang="pl-PL" sz="2200" b="1" dirty="0">
                <a:latin typeface="Roboto Regular"/>
              </a:rPr>
              <a:t> odwiedzający zagraniczni </a:t>
            </a:r>
            <a:r>
              <a:rPr lang="pl-PL" sz="2200" dirty="0">
                <a:latin typeface="Roboto Regular"/>
              </a:rPr>
              <a:t>najczęściej podróżują samochodami, choć skala ich wykorzystania jest </a:t>
            </a:r>
            <a:r>
              <a:rPr lang="pl-PL" sz="2200" dirty="0" smtClean="0">
                <a:latin typeface="Roboto Regular"/>
              </a:rPr>
              <a:t>mniejsza, ze względu na dużą popularność </a:t>
            </a:r>
            <a:r>
              <a:rPr lang="pl-PL" sz="2200" dirty="0">
                <a:latin typeface="Roboto Regular"/>
              </a:rPr>
              <a:t>transportu </a:t>
            </a:r>
            <a:r>
              <a:rPr lang="pl-PL" sz="2200" dirty="0" smtClean="0">
                <a:latin typeface="Roboto Regular"/>
              </a:rPr>
              <a:t>lotniczego, zarówno wśród turystów (38%), jak i gości (23%).</a:t>
            </a:r>
            <a:endParaRPr lang="pl-PL" sz="2200" dirty="0">
              <a:latin typeface="Roboto Regular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99763"/>
              </p:ext>
            </p:extLst>
          </p:nvPr>
        </p:nvGraphicFramePr>
        <p:xfrm>
          <a:off x="379663" y="4426755"/>
          <a:ext cx="12098087" cy="42098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5793"/>
                <a:gridCol w="3688536"/>
                <a:gridCol w="1756824"/>
                <a:gridCol w="1756824"/>
                <a:gridCol w="2174170"/>
                <a:gridCol w="1895940"/>
              </a:tblGrid>
              <a:tr h="8572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Środek transportu 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krajowi (%)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zagraniczni (%)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89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TURYŚCI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GOŚCIE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TURYŚCI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GOŚCIE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Samochód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Samolot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Pociąg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Bus kursowy/regularnej linii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Bus wycieczkowy/autokar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Inny środek transportu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98045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WIEK ODWIEDZAJĄCYCH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268025"/>
            <a:ext cx="10859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b="1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Ponad 70% odwiedzających Małopolskę to osoby do 45 roku życia.</a:t>
            </a:r>
          </a:p>
          <a:p>
            <a:pPr algn="just" eaLnBrk="0" hangingPunct="0"/>
            <a:r>
              <a:rPr lang="pl-PL" b="1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b="1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Średnia wieku odwiedzających zagranicznych jest niższa niż w przypadku odwiedzających krajowych - ponad </a:t>
            </a:r>
            <a:r>
              <a:rPr lang="pl-PL" dirty="0" smtClean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54% </a:t>
            </a:r>
            <a:r>
              <a:rPr lang="pl-PL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odwiedzających z innych państw ma nie więcej jak 35 lat.</a:t>
            </a:r>
          </a:p>
          <a:p>
            <a:pPr algn="just" eaLnBrk="0" hangingPunct="0"/>
            <a:r>
              <a:rPr lang="pl-PL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Wśród odwiedzających krajowych </a:t>
            </a:r>
            <a:r>
              <a:rPr lang="pl-PL" dirty="0" smtClean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najliczniejszą kategorię odwiedzających stanowią osoby między 36 a 45 rokiem życia. </a:t>
            </a:r>
            <a:endParaRPr lang="pl-PL" dirty="0">
              <a:latin typeface="Roboto Regular"/>
            </a:endParaRPr>
          </a:p>
        </p:txBody>
      </p:sp>
      <p:pic>
        <p:nvPicPr>
          <p:cNvPr id="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731155381"/>
              </p:ext>
            </p:extLst>
          </p:nvPr>
        </p:nvGraphicFramePr>
        <p:xfrm>
          <a:off x="514350" y="4497188"/>
          <a:ext cx="11822029" cy="434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0654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CEL PRZYJAZDU DO MAŁOPOLSKI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107868"/>
            <a:ext cx="108598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dirty="0">
                <a:latin typeface="Roboto Regular"/>
              </a:rPr>
              <a:t>We wszystkich czterech kategoriach respondentów dominującymi celami przyjazdu do Małopolski są: </a:t>
            </a:r>
            <a:r>
              <a:rPr lang="pl-PL" b="1" dirty="0">
                <a:latin typeface="Roboto Regular"/>
              </a:rPr>
              <a:t>wypoczynek, zwiedzanie zabytków oraz turystyka aktywna</a:t>
            </a:r>
            <a:r>
              <a:rPr lang="pl-PL" dirty="0">
                <a:latin typeface="Roboto Regular"/>
              </a:rPr>
              <a:t>.</a:t>
            </a:r>
          </a:p>
          <a:p>
            <a:pPr algn="just" eaLnBrk="0" hangingPunct="0"/>
            <a:r>
              <a:rPr lang="pl-PL" dirty="0">
                <a:latin typeface="Roboto Regular"/>
              </a:rPr>
              <a:t>Turystyka aktywna jest istotniejsza dla odwiedzających krajowych, natomiast odwiedzający zagraniczni </a:t>
            </a:r>
            <a:r>
              <a:rPr lang="pl-PL" dirty="0" smtClean="0">
                <a:latin typeface="Roboto Regular"/>
              </a:rPr>
              <a:t>częściej </a:t>
            </a:r>
            <a:r>
              <a:rPr lang="pl-PL" dirty="0">
                <a:latin typeface="Roboto Regular"/>
              </a:rPr>
              <a:t>deklarują chęć zwiedzania zabytków.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5608"/>
              </p:ext>
            </p:extLst>
          </p:nvPr>
        </p:nvGraphicFramePr>
        <p:xfrm>
          <a:off x="514350" y="3443041"/>
          <a:ext cx="8501313" cy="5530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193"/>
                <a:gridCol w="3483608"/>
                <a:gridCol w="1100128"/>
                <a:gridCol w="1100128"/>
                <a:gridCol w="1100128"/>
                <a:gridCol w="1100128"/>
              </a:tblGrid>
              <a:tr h="5903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Cel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wizyty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krajowi (%)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zagraniczni (%)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939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goście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turyści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goście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turyści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Wypoczynek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35,8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78,0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56,5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65,4</a:t>
                      </a:r>
                      <a:endParaRPr lang="pl-PL" sz="1800" b="1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Zwiedzanie zabytków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24,4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43,6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56,5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67,0</a:t>
                      </a:r>
                      <a:endParaRPr lang="pl-PL" sz="1800" b="1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Turystyka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aktywna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42,0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55,3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30,6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25,5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Odwiedziny u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rodziny/znajomych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19,2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15,6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24,9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Rozrywka, pobyt w restauracjach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20,2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Cel religijny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20,2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7.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Zakupy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17,7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8.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Sprawy służbowe/interesy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9.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Cel zdrowotny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pl-PL" sz="180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9271501" y="3622785"/>
            <a:ext cx="37332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r>
              <a:rPr lang="pl-PL" sz="2200" dirty="0">
                <a:latin typeface="Roboto Regular"/>
              </a:rPr>
              <a:t>Wśród </a:t>
            </a:r>
            <a:r>
              <a:rPr lang="pl-PL" sz="2200" b="1" dirty="0">
                <a:latin typeface="Roboto Regular"/>
              </a:rPr>
              <a:t>turystów zagranicznych </a:t>
            </a:r>
            <a:r>
              <a:rPr lang="pl-PL" sz="2200" dirty="0">
                <a:latin typeface="Roboto Regular"/>
              </a:rPr>
              <a:t>istotnym celem wizyty w Małopolsce są odwiedziny </a:t>
            </a:r>
          </a:p>
          <a:p>
            <a:pPr algn="l" eaLnBrk="0" hangingPunct="0"/>
            <a:r>
              <a:rPr lang="pl-PL" sz="2200" dirty="0">
                <a:latin typeface="Roboto Regular"/>
              </a:rPr>
              <a:t>u </a:t>
            </a:r>
            <a:r>
              <a:rPr lang="pl-PL" sz="2200" dirty="0" smtClean="0">
                <a:latin typeface="Roboto Regular"/>
              </a:rPr>
              <a:t>krewnych/znajomych </a:t>
            </a:r>
            <a:r>
              <a:rPr lang="pl-PL" sz="2200" dirty="0">
                <a:latin typeface="Roboto Regular"/>
              </a:rPr>
              <a:t>oraz rozrywka.</a:t>
            </a:r>
          </a:p>
          <a:p>
            <a:pPr algn="l" eaLnBrk="0" hangingPunct="0"/>
            <a:endParaRPr lang="pl-PL" sz="2200" dirty="0">
              <a:latin typeface="Roboto Regular"/>
            </a:endParaRPr>
          </a:p>
          <a:p>
            <a:pPr algn="l" eaLnBrk="0" hangingPunct="0"/>
            <a:r>
              <a:rPr lang="pl-PL" sz="2200" dirty="0" smtClean="0">
                <a:latin typeface="Roboto Regular"/>
              </a:rPr>
              <a:t>W roku 2016, w związku ze Światowymi Dniami Młodzieży, odnotowano </a:t>
            </a:r>
            <a:r>
              <a:rPr lang="pl-PL" sz="2200" b="1" dirty="0" smtClean="0">
                <a:latin typeface="Roboto Regular"/>
              </a:rPr>
              <a:t>zwiększoną częstotliwość przyjazdów w celach religijnych</a:t>
            </a:r>
            <a:r>
              <a:rPr lang="pl-PL" sz="2200" dirty="0" smtClean="0">
                <a:latin typeface="Roboto Regular"/>
              </a:rPr>
              <a:t>, szczególnie wśród turystów zagranicznych. </a:t>
            </a:r>
            <a:endParaRPr lang="pl-PL" sz="2200" dirty="0">
              <a:latin typeface="Roboto Regular"/>
            </a:endParaRPr>
          </a:p>
        </p:txBody>
      </p:sp>
      <p:pic>
        <p:nvPicPr>
          <p:cNvPr id="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6864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OCENA OFERTY TURYSTYCZNEJ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268025"/>
            <a:ext cx="10859837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ct val="20000"/>
              </a:spcBef>
            </a:pPr>
            <a:r>
              <a:rPr lang="pl-PL" sz="2200" dirty="0">
                <a:latin typeface="Roboto Regular"/>
              </a:rPr>
              <a:t>Jakość niemal wszystkich aspektów oferty turystycznej została oceniona bardzo pozytywnie, na poziomie przekraczającym 4,00 </a:t>
            </a:r>
            <a:r>
              <a:rPr lang="pl-PL" sz="2200" dirty="0" smtClean="0">
                <a:latin typeface="Roboto Regular"/>
              </a:rPr>
              <a:t>punkty w </a:t>
            </a:r>
            <a:r>
              <a:rPr lang="pl-PL" sz="2200" dirty="0">
                <a:latin typeface="Roboto Regular"/>
              </a:rPr>
              <a:t>pięciopunktowej skali </a:t>
            </a:r>
            <a:r>
              <a:rPr lang="pl-PL" sz="2200" dirty="0" smtClean="0">
                <a:latin typeface="Roboto Regular"/>
              </a:rPr>
              <a:t>ocen (wyjątek stanowi ocena dojazdu dokonana przez odwiedzających krajowych).</a:t>
            </a: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</a:pPr>
            <a:r>
              <a:rPr lang="pl-PL" sz="2200" dirty="0" smtClean="0">
                <a:latin typeface="Roboto Regular"/>
              </a:rPr>
              <a:t>Najwyżej oceniana jest atmosfera i życzliwość oraz atrakcje turystyczne, najniżej: dojazd i czystość w miejscach publicznych. </a:t>
            </a:r>
            <a:endParaRPr lang="pl-PL" sz="2200" dirty="0">
              <a:latin typeface="Roboto Regular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71694"/>
              </p:ext>
            </p:extLst>
          </p:nvPr>
        </p:nvGraphicFramePr>
        <p:xfrm>
          <a:off x="514350" y="3454502"/>
          <a:ext cx="12039600" cy="53855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0224"/>
                <a:gridCol w="5323513"/>
                <a:gridCol w="2912274"/>
                <a:gridCol w="2943589"/>
              </a:tblGrid>
              <a:tr h="5618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Aspekt oferty turystycznej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Średnia ocena jakości oferty turystycznej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618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krajowi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zagraniczni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Atrakcje turystyczne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DA518D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  <a:sym typeface="Palatino"/>
                        </a:rPr>
                        <a:t>4,45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DA518D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  <a:sym typeface="Palatino"/>
                        </a:rPr>
                        <a:t>4,45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Baza noclegowa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4,38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4,28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Baza gastronomiczna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4,36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4,30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Obsługa turystyczna/usługi przewodnickie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4,41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4,31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Bezpieczeństwo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4,36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4,33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Dojazd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9FD5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3,85</a:t>
                      </a:r>
                      <a:endParaRPr lang="pl-PL" sz="2000" b="1" dirty="0">
                        <a:solidFill>
                          <a:srgbClr val="009FD5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4,08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7.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Informacja turystyczna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4,31</a:t>
                      </a:r>
                      <a:endParaRPr lang="pl-PL" sz="2000" b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4,18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8.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Atmosfera/życzliwość/gościnność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DA518D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4,63</a:t>
                      </a:r>
                      <a:endParaRPr lang="pl-PL" sz="2000" b="1" dirty="0">
                        <a:solidFill>
                          <a:srgbClr val="DA518D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DA518D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  <a:sym typeface="Palatino"/>
                        </a:rPr>
                        <a:t>4,55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9.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Transport/skomunikowanie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4,03</a:t>
                      </a:r>
                      <a:endParaRPr lang="pl-PL" sz="2000" b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4,06</a:t>
                      </a:r>
                      <a:endParaRPr lang="pl-PL" sz="2000" b="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10.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Czystość w miejscach publicznych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4,09</a:t>
                      </a:r>
                      <a:endParaRPr lang="pl-PL" sz="2000" b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9FD5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Arial" panose="020B0604020202020204" pitchFamily="34" charset="0"/>
                          <a:sym typeface="Palatino"/>
                        </a:rPr>
                        <a:t>4,02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3488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NAJWIĘKSZE ATRAKCJE REGIONU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268025"/>
            <a:ext cx="106573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sz="2200" b="1" dirty="0">
                <a:latin typeface="Roboto Regular"/>
              </a:rPr>
              <a:t>Kraków</a:t>
            </a:r>
            <a:r>
              <a:rPr lang="pl-PL" sz="2200" dirty="0">
                <a:latin typeface="Roboto Regular"/>
              </a:rPr>
              <a:t> utrzymuje swoją pozycję lidera wśród atrakcji turystycznych regionu.</a:t>
            </a:r>
          </a:p>
          <a:p>
            <a:pPr algn="just" eaLnBrk="0" hangingPunct="0"/>
            <a:r>
              <a:rPr lang="pl-PL" sz="2200" dirty="0" smtClean="0">
                <a:latin typeface="Roboto Regular"/>
              </a:rPr>
              <a:t>W czołówce hierarchii utrzymuje się </a:t>
            </a:r>
            <a:r>
              <a:rPr lang="pl-PL" sz="2200" b="1" dirty="0" smtClean="0">
                <a:latin typeface="Roboto Regular"/>
              </a:rPr>
              <a:t>Zakopane </a:t>
            </a:r>
            <a:r>
              <a:rPr lang="pl-PL" sz="2200" dirty="0">
                <a:latin typeface="Roboto Regular"/>
              </a:rPr>
              <a:t>oraz</a:t>
            </a:r>
            <a:r>
              <a:rPr lang="pl-PL" sz="2200" b="1" dirty="0">
                <a:latin typeface="Roboto Regular"/>
              </a:rPr>
              <a:t> Kopalnia </a:t>
            </a:r>
            <a:r>
              <a:rPr lang="pl-PL" sz="2200" b="1" dirty="0" smtClean="0">
                <a:latin typeface="Roboto Regular"/>
              </a:rPr>
              <a:t>Soli w </a:t>
            </a:r>
            <a:r>
              <a:rPr lang="pl-PL" sz="2200" b="1" dirty="0">
                <a:latin typeface="Roboto Regular"/>
              </a:rPr>
              <a:t>Wieliczce. </a:t>
            </a:r>
            <a:r>
              <a:rPr lang="pl-PL" sz="2200" dirty="0">
                <a:latin typeface="Roboto Regular"/>
              </a:rPr>
              <a:t>Rośnie znacząco częstotliwość wskazań na </a:t>
            </a:r>
            <a:r>
              <a:rPr lang="pl-PL" sz="2200" b="1" dirty="0" smtClean="0">
                <a:latin typeface="Roboto Regular"/>
              </a:rPr>
              <a:t>góry oraz Krynicę Zdrój.  </a:t>
            </a:r>
            <a:endParaRPr lang="pl-PL" sz="2200" dirty="0">
              <a:latin typeface="Roboto Regular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59797"/>
              </p:ext>
            </p:extLst>
          </p:nvPr>
        </p:nvGraphicFramePr>
        <p:xfrm>
          <a:off x="379663" y="3046096"/>
          <a:ext cx="5748421" cy="58679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0977"/>
                <a:gridCol w="3384897"/>
                <a:gridCol w="1732547"/>
              </a:tblGrid>
              <a:tr h="827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Lokalizacje</a:t>
                      </a:r>
                      <a:r>
                        <a:rPr lang="pl-PL" sz="1700" b="0" baseline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 wskazywane przez </a:t>
                      </a:r>
                    </a:p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pl-PL" sz="1700" b="1" baseline="0" dirty="0" smtClean="0">
                          <a:solidFill>
                            <a:srgbClr val="CC006A"/>
                          </a:solidFill>
                          <a:effectLst/>
                          <a:latin typeface="Roboto Regular"/>
                        </a:rPr>
                        <a:t>odwiedzających krajowych</a:t>
                      </a:r>
                      <a:endParaRPr lang="pl-PL" sz="1700" b="1" dirty="0">
                        <a:solidFill>
                          <a:srgbClr val="CC006A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Procent odwiedzających</a:t>
                      </a:r>
                      <a:endParaRPr lang="pl-PL" sz="17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Kraków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67%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 tym: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     Kraków - Wawel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7</a:t>
                      </a: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%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1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     Kraków - Rynek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</a:t>
                      </a: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%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Zakopane (w tym: Gubałówka)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Wieliczka (Kopalnia Soli)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1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Krynica Zdrój </a:t>
                      </a:r>
                      <a:endParaRPr lang="pl-PL" sz="1800" b="0" dirty="0" smtClean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tym: Jaworzyna Krynicka)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Wadowice (Dom Jana Pawła II)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7.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Szczawnica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1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8.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Oświęcim </a:t>
                      </a:r>
                      <a:endParaRPr lang="pl-PL" sz="1800" b="0" dirty="0" smtClean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Muzeum Auschwitz-Birkenau)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9.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Białka Tatrzańska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10.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Bukowina Tatrzańska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64889"/>
              </p:ext>
            </p:extLst>
          </p:nvPr>
        </p:nvGraphicFramePr>
        <p:xfrm>
          <a:off x="6416842" y="3055483"/>
          <a:ext cx="6384758" cy="58606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10350"/>
                <a:gridCol w="3765397"/>
                <a:gridCol w="1909011"/>
              </a:tblGrid>
              <a:tr h="768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Lokalizacje</a:t>
                      </a:r>
                      <a:r>
                        <a:rPr lang="pl-PL" sz="1700" b="0" baseline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 wskazywane przez </a:t>
                      </a:r>
                      <a:r>
                        <a:rPr lang="pl-PL" sz="1700" b="1" baseline="0" dirty="0" smtClean="0">
                          <a:solidFill>
                            <a:srgbClr val="DA518D"/>
                          </a:solidFill>
                          <a:effectLst/>
                          <a:latin typeface="Roboto Regular"/>
                        </a:rPr>
                        <a:t>odwiedzających zagranicznych</a:t>
                      </a:r>
                      <a:endParaRPr lang="pl-PL" sz="1700" b="1" dirty="0">
                        <a:solidFill>
                          <a:srgbClr val="DA518D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Procent odwiedzających</a:t>
                      </a:r>
                      <a:endParaRPr lang="pl-PL" sz="17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Kraków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+mn-ea"/>
                          <a:cs typeface="+mn-cs"/>
                        </a:rPr>
                        <a:t>89%</a:t>
                      </a:r>
                      <a:endParaRPr lang="pl-PL" sz="1800" b="0" kern="1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28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 tym: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       Kraków - Wawel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+mn-ea"/>
                          <a:cs typeface="+mn-cs"/>
                        </a:rPr>
                        <a:t>22%</a:t>
                      </a:r>
                      <a:endParaRPr lang="pl-PL" sz="1800" b="0" kern="1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87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 Kraków - Rynek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+mn-ea"/>
                          <a:cs typeface="+mn-cs"/>
                        </a:rPr>
                        <a:t>23%</a:t>
                      </a:r>
                      <a:endParaRPr lang="pl-PL" sz="1800" b="0" kern="1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Zakopane (w tym: Gubałówka)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Wieliczka (Kopalnia Soli)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Oświęcim </a:t>
                      </a:r>
                      <a:endParaRPr lang="pl-PL" sz="1800" b="0" dirty="0" smtClean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Muzeum Auschwitz-Birkenau)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Wadowice (Dom Jana Pawła II)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7.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Krynica Zdrój </a:t>
                      </a:r>
                      <a:endParaRPr lang="pl-PL" sz="1800" b="0" dirty="0" smtClean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tym: Jaworzyna Krynicka)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Ojców (Ojcowski Park Narodowy)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Szczawnica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Kalwaria Zebrzydowska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38005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POZIOM ZADOWOLENIA Z </a:t>
            </a: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POBYTU</a:t>
            </a:r>
            <a:endParaRPr lang="pl-PL" sz="4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9663" y="1268025"/>
            <a:ext cx="110503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>
                <a:latin typeface="Roboto Regular"/>
              </a:rPr>
              <a:t>Poziom zadowolenia odwiedzających z pobytu w województwie małopolskim jest bardzo wysoki.</a:t>
            </a:r>
            <a:r>
              <a:rPr lang="pl-PL" sz="2200" dirty="0">
                <a:latin typeface="Roboto Regular"/>
              </a:rPr>
              <a:t> </a:t>
            </a:r>
          </a:p>
          <a:p>
            <a:pPr algn="just"/>
            <a:r>
              <a:rPr lang="pl-PL" sz="2200" dirty="0">
                <a:latin typeface="Roboto Regular"/>
              </a:rPr>
              <a:t>Wysoki i bardzo wysoki poziom zadowolenia deklarowało </a:t>
            </a:r>
            <a:r>
              <a:rPr lang="pl-PL" sz="2200" dirty="0" smtClean="0">
                <a:latin typeface="Roboto Regular"/>
              </a:rPr>
              <a:t>ponad </a:t>
            </a:r>
            <a:r>
              <a:rPr lang="pl-PL" sz="2200" b="1" dirty="0" smtClean="0">
                <a:latin typeface="Roboto Regular"/>
              </a:rPr>
              <a:t>90% </a:t>
            </a:r>
            <a:r>
              <a:rPr lang="pl-PL" sz="2200" b="1" dirty="0">
                <a:latin typeface="Roboto Regular"/>
              </a:rPr>
              <a:t>odwiedzających.</a:t>
            </a:r>
          </a:p>
          <a:p>
            <a:pPr algn="just"/>
            <a:r>
              <a:rPr lang="pl-PL" sz="2200" dirty="0">
                <a:latin typeface="Roboto Regular"/>
              </a:rPr>
              <a:t>Opinie o niskim lub bardzo niskim poziomie satysfakcji z pobytu wyraziło </a:t>
            </a:r>
            <a:r>
              <a:rPr lang="pl-PL" sz="2200" b="1" dirty="0">
                <a:latin typeface="Roboto Regular"/>
              </a:rPr>
              <a:t>mniej niż 1% odwiedzających</a:t>
            </a:r>
            <a:r>
              <a:rPr lang="pl-PL" sz="2200" dirty="0">
                <a:latin typeface="Roboto Regular"/>
              </a:rPr>
              <a:t>. Poziom zadowolenia nie różnicuje </a:t>
            </a:r>
            <a:r>
              <a:rPr lang="pl-PL" sz="2200" dirty="0" smtClean="0">
                <a:latin typeface="Roboto Regular"/>
              </a:rPr>
              <a:t>istotnie odwiedzających </a:t>
            </a:r>
            <a:r>
              <a:rPr lang="pl-PL" sz="2200" dirty="0">
                <a:latin typeface="Roboto Regular"/>
              </a:rPr>
              <a:t>krajowych i zagranicznych.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51756" y="7828481"/>
            <a:ext cx="110503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Niemal </a:t>
            </a:r>
            <a:r>
              <a:rPr lang="pl-PL" sz="22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lang="pl-PL" sz="2200" b="1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odwiedzających deklaruje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chęć polecenia wizyty w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Małopolsce swojej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rodzinie i 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znajomym,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a ponad </a:t>
            </a:r>
            <a:r>
              <a:rPr lang="pl-PL" sz="2200" b="1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97%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odwiedzających deklaruje chęć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ponownego odwiedzenia Małopolski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celach turystycznych</a:t>
            </a:r>
            <a:r>
              <a:rPr lang="pl-PL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203864556"/>
              </p:ext>
            </p:extLst>
          </p:nvPr>
        </p:nvGraphicFramePr>
        <p:xfrm>
          <a:off x="514350" y="3977004"/>
          <a:ext cx="10915649" cy="361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67176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422943"/>
            <a:ext cx="10725150" cy="1398954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MOCNE I SŁABE STRONY MAŁOPOLSKI </a:t>
            </a: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            W </a:t>
            </a:r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OPINII ODWIEDZAJĄCYCH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64441"/>
              </p:ext>
            </p:extLst>
          </p:nvPr>
        </p:nvGraphicFramePr>
        <p:xfrm>
          <a:off x="514350" y="2128504"/>
          <a:ext cx="10725151" cy="6858367"/>
        </p:xfrm>
        <a:graphic>
          <a:graphicData uri="http://schemas.openxmlformats.org/drawingml/2006/table">
            <a:tbl>
              <a:tblPr/>
              <a:tblGrid>
                <a:gridCol w="5194014"/>
                <a:gridCol w="5531137"/>
              </a:tblGrid>
              <a:tr h="98366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MOCNE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STRONY MAŁOPOSKI JAKO REGIONU TURYSTYCZNEGO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SŁABE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STRONY MAŁOPOSKI JAKO REGIONU TURYSTYCZNEGO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7859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1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Piękno</a:t>
                      </a:r>
                      <a:r>
                        <a:rPr lang="pl-PL" sz="21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przyrody i bogactwo krajobrazowe, (liczne szlaki górskie                 i spacerowe, czyste powietrze),</a:t>
                      </a:r>
                      <a:endParaRPr lang="pl-PL" sz="2100" dirty="0" smtClean="0">
                        <a:solidFill>
                          <a:schemeClr val="tx1"/>
                        </a:solidFill>
                        <a:latin typeface="Roboto Regular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1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Zróżnicowana i szeroka oferta atrakcji dla turystów</a:t>
                      </a:r>
                      <a:r>
                        <a:rPr lang="pl-PL" sz="21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(imprezy kulturalne, muzea, obiekty sakralne, obiekty rozrywkowe,  szlaki, stoki),</a:t>
                      </a:r>
                    </a:p>
                    <a:p>
                      <a:pPr marL="285750" marR="0" lvl="0" indent="-285750" algn="just" defTabSz="584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pl-PL" sz="21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Liczne zabytki (zróżnicowane i dobrze zachowane) oraz </a:t>
                      </a:r>
                      <a:r>
                        <a:rPr lang="pl-PL" sz="21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piękna architektura,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1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Życzliwość mieszkańców i gospodarzy oraz ogólna miła atmosfera,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1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Dobra infrastruktura gastronomiczna oraz</a:t>
                      </a:r>
                      <a:r>
                        <a:rPr lang="pl-PL" sz="21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21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noclegowa.</a:t>
                      </a:r>
                      <a:endParaRPr lang="pl-PL" sz="2100" dirty="0">
                        <a:solidFill>
                          <a:schemeClr val="tx1"/>
                        </a:solidFill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5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Zły stan dróg</a:t>
                      </a:r>
                      <a:r>
                        <a:rPr lang="pl-PL" sz="205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i zbyt mała przepustowość szczególnie na trasach prowadzących           w góry,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5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Mała liczba połączeń z innymi regionami oraz z mniejszymi miejscowościami turystycznymi,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5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Wysokie ceny, głównie biletów wstępu, pamiątek i usług gastronomicznych oraz parkingów,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5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Zanieczyszczenie powietrza (w</a:t>
                      </a:r>
                      <a:r>
                        <a:rPr lang="pl-PL" sz="205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dużych miastach ale i miejscowościach podgórskich) </a:t>
                      </a:r>
                      <a:r>
                        <a:rPr lang="pl-PL" sz="205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oraz</a:t>
                      </a:r>
                      <a:r>
                        <a:rPr lang="pl-PL" sz="205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205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brud w miejscach publicznych.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5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Zatłoczenie i kolejki w atrakcjach turystycznych</a:t>
                      </a:r>
                      <a:r>
                        <a:rPr lang="pl-PL" sz="21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.</a:t>
                      </a:r>
                      <a:endParaRPr lang="pl-PL" sz="2100" dirty="0">
                        <a:solidFill>
                          <a:schemeClr val="tx1"/>
                        </a:solidFill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98383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730687" y="2876710"/>
            <a:ext cx="10464800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Roboto Regular"/>
                <a:cs typeface="Arial" panose="020B0604020202020204" pitchFamily="34" charset="0"/>
              </a:rPr>
              <a:t>BADANIE ZREALIZOWANE PRZEZ KONSORCJUM FIRM:</a:t>
            </a:r>
            <a:r>
              <a:rPr lang="pl-PL" sz="3600" dirty="0">
                <a:latin typeface="Roboto Regular"/>
                <a:cs typeface="Arial" panose="020B0604020202020204" pitchFamily="34" charset="0"/>
              </a:rPr>
              <a:t/>
            </a:r>
            <a:br>
              <a:rPr lang="pl-PL" sz="3600" dirty="0">
                <a:latin typeface="Roboto Regular"/>
                <a:cs typeface="Arial" panose="020B0604020202020204" pitchFamily="34" charset="0"/>
              </a:rPr>
            </a:br>
            <a:r>
              <a:rPr lang="pl-PL" sz="3600" dirty="0">
                <a:latin typeface="Roboto Regular"/>
                <a:cs typeface="Arial" panose="020B0604020202020204" pitchFamily="34" charset="0"/>
              </a:rPr>
              <a:t> </a:t>
            </a:r>
            <a:br>
              <a:rPr lang="pl-PL" sz="3600" dirty="0">
                <a:latin typeface="Roboto Regular"/>
                <a:cs typeface="Arial" panose="020B0604020202020204" pitchFamily="34" charset="0"/>
              </a:rPr>
            </a:br>
            <a:r>
              <a:rPr lang="pl-PL" sz="3600" b="1" dirty="0">
                <a:latin typeface="Roboto Regular"/>
                <a:cs typeface="Arial" panose="020B0604020202020204" pitchFamily="34" charset="0"/>
              </a:rPr>
              <a:t>PRACOWNIA ANALIZ SPOŁECZNYCH </a:t>
            </a:r>
            <a:r>
              <a:rPr lang="pl-PL" sz="3600" b="1" dirty="0" smtClean="0">
                <a:latin typeface="Roboto Regular"/>
                <a:cs typeface="Arial" panose="020B0604020202020204" pitchFamily="34" charset="0"/>
              </a:rPr>
              <a:t>IPSYLON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3600" b="1" dirty="0" smtClean="0">
                <a:latin typeface="Roboto Regular"/>
                <a:cs typeface="Arial" panose="020B0604020202020204" pitchFamily="34" charset="0"/>
              </a:rPr>
              <a:t>Iwona Żuk </a:t>
            </a:r>
            <a:r>
              <a:rPr lang="pl-PL" sz="3600" b="1" dirty="0">
                <a:latin typeface="Roboto Regular"/>
                <a:cs typeface="Arial" panose="020B0604020202020204" pitchFamily="34" charset="0"/>
              </a:rPr>
              <a:t/>
            </a:r>
            <a:br>
              <a:rPr lang="pl-PL" sz="3600" b="1" dirty="0">
                <a:latin typeface="Roboto Regular"/>
                <a:cs typeface="Arial" panose="020B0604020202020204" pitchFamily="34" charset="0"/>
              </a:rPr>
            </a:br>
            <a:r>
              <a:rPr lang="pl-PL" sz="3600" dirty="0">
                <a:latin typeface="Roboto Regular"/>
                <a:cs typeface="Arial" panose="020B0604020202020204" pitchFamily="34" charset="0"/>
              </a:rPr>
              <a:t/>
            </a:r>
            <a:br>
              <a:rPr lang="pl-PL" sz="3600" dirty="0">
                <a:latin typeface="Roboto Regular"/>
                <a:cs typeface="Arial" panose="020B0604020202020204" pitchFamily="34" charset="0"/>
              </a:rPr>
            </a:br>
            <a:r>
              <a:rPr lang="pl-PL" sz="3600" b="1" dirty="0">
                <a:latin typeface="Roboto Regular"/>
                <a:cs typeface="Arial" panose="020B0604020202020204" pitchFamily="34" charset="0"/>
              </a:rPr>
              <a:t>PRACOWANIA BADAWCZA BOSQO </a:t>
            </a:r>
            <a:r>
              <a:rPr lang="pl-PL" sz="3600" dirty="0">
                <a:latin typeface="Roboto Regular"/>
                <a:cs typeface="Arial" panose="020B0604020202020204" pitchFamily="34" charset="0"/>
              </a:rPr>
              <a:t/>
            </a:r>
            <a:br>
              <a:rPr lang="pl-PL" sz="3600" dirty="0">
                <a:latin typeface="Roboto Regular"/>
                <a:cs typeface="Arial" panose="020B0604020202020204" pitchFamily="34" charset="0"/>
              </a:rPr>
            </a:br>
            <a:r>
              <a:rPr lang="pl-PL" sz="3600" b="1" dirty="0">
                <a:latin typeface="Roboto Regular"/>
                <a:cs typeface="Arial" panose="020B0604020202020204" pitchFamily="34" charset="0"/>
              </a:rPr>
              <a:t>Hubert Kawalec</a:t>
            </a:r>
            <a:endParaRPr sz="3600" dirty="0">
              <a:solidFill>
                <a:srgbClr val="414141"/>
              </a:solidFill>
              <a:latin typeface="Roboto Regular"/>
              <a:ea typeface="Roboto Regular"/>
              <a:cs typeface="Arial" panose="020B0604020202020204" pitchFamily="34" charset="0"/>
              <a:sym typeface="Roboto Regular"/>
            </a:endParaRPr>
          </a:p>
        </p:txBody>
      </p:sp>
      <p:pic>
        <p:nvPicPr>
          <p:cNvPr id="8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03" y="8345871"/>
            <a:ext cx="2663562" cy="7887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920" y="8357303"/>
            <a:ext cx="1680444" cy="7773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398203"/>
            <a:ext cx="10725150" cy="910557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ŹRÓDŁA WIEDZY O MAŁOPOLSCE</a:t>
            </a:r>
          </a:p>
        </p:txBody>
      </p:sp>
      <p:sp>
        <p:nvSpPr>
          <p:cNvPr id="4" name="Prostokąt 3"/>
          <p:cNvSpPr/>
          <p:nvPr/>
        </p:nvSpPr>
        <p:spPr>
          <a:xfrm>
            <a:off x="793750" y="1493407"/>
            <a:ext cx="1044575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pl-PL" sz="2300" b="1" dirty="0">
                <a:solidFill>
                  <a:schemeClr val="tx1"/>
                </a:solidFill>
                <a:latin typeface="Roboto Regular"/>
              </a:rPr>
              <a:t>Internet</a:t>
            </a:r>
            <a:r>
              <a:rPr lang="pl-PL" sz="2300" dirty="0">
                <a:solidFill>
                  <a:schemeClr val="tx1"/>
                </a:solidFill>
                <a:latin typeface="Roboto Regular"/>
              </a:rPr>
              <a:t> pozostaje kluczowym medium, za pośrednictwem którego odwiedzający poszukują informacji o województwie małopolskim, a jego znaczenie </a:t>
            </a:r>
            <a:r>
              <a:rPr lang="pl-PL" sz="2300" dirty="0" smtClean="0">
                <a:solidFill>
                  <a:schemeClr val="tx1"/>
                </a:solidFill>
                <a:latin typeface="Roboto Regular"/>
              </a:rPr>
              <a:t>wzrasta.</a:t>
            </a:r>
            <a:endParaRPr lang="pl-PL" sz="2300" dirty="0">
              <a:solidFill>
                <a:schemeClr val="tx1"/>
              </a:solidFill>
              <a:latin typeface="Roboto Regular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pl-PL" sz="2300" dirty="0">
                <a:solidFill>
                  <a:schemeClr val="tx1"/>
                </a:solidFill>
                <a:latin typeface="Roboto Regular"/>
              </a:rPr>
              <a:t>Dużą </a:t>
            </a:r>
            <a:r>
              <a:rPr lang="pl-PL" sz="2300" dirty="0" smtClean="0">
                <a:solidFill>
                  <a:schemeClr val="tx1"/>
                </a:solidFill>
                <a:latin typeface="Roboto Regular"/>
              </a:rPr>
              <a:t>znaczenie mają </a:t>
            </a:r>
            <a:r>
              <a:rPr lang="pl-PL" sz="2300" b="1" dirty="0" smtClean="0">
                <a:solidFill>
                  <a:schemeClr val="tx1"/>
                </a:solidFill>
                <a:latin typeface="Roboto Regular"/>
              </a:rPr>
              <a:t>informacje od </a:t>
            </a:r>
            <a:r>
              <a:rPr lang="pl-PL" sz="2300" b="1" dirty="0">
                <a:solidFill>
                  <a:schemeClr val="tx1"/>
                </a:solidFill>
                <a:latin typeface="Roboto Regular"/>
              </a:rPr>
              <a:t>członków rodziny i </a:t>
            </a:r>
            <a:r>
              <a:rPr lang="pl-PL" sz="2300" b="1" dirty="0" smtClean="0">
                <a:solidFill>
                  <a:schemeClr val="tx1"/>
                </a:solidFill>
                <a:latin typeface="Roboto Regular"/>
              </a:rPr>
              <a:t>znajomych</a:t>
            </a:r>
            <a:r>
              <a:rPr lang="pl-PL" sz="2300" dirty="0">
                <a:latin typeface="Roboto Regular"/>
              </a:rPr>
              <a:t> </a:t>
            </a:r>
            <a:r>
              <a:rPr lang="pl-PL" sz="2300" dirty="0" smtClean="0">
                <a:solidFill>
                  <a:schemeClr val="tx1"/>
                </a:solidFill>
                <a:latin typeface="Roboto Regular"/>
              </a:rPr>
              <a:t>oraz </a:t>
            </a:r>
            <a:r>
              <a:rPr lang="pl-PL" sz="2300" b="1" dirty="0">
                <a:solidFill>
                  <a:schemeClr val="tx1"/>
                </a:solidFill>
                <a:latin typeface="Roboto Regular"/>
              </a:rPr>
              <a:t>przewodniki</a:t>
            </a:r>
            <a:r>
              <a:rPr lang="pl-PL" sz="2300" dirty="0">
                <a:solidFill>
                  <a:schemeClr val="tx1"/>
                </a:solidFill>
                <a:latin typeface="Roboto Regular"/>
              </a:rPr>
              <a:t> (szczególnie wśród rezydentów zagranicznych</a:t>
            </a:r>
            <a:r>
              <a:rPr lang="pl-PL" sz="2300" dirty="0" smtClean="0">
                <a:solidFill>
                  <a:schemeClr val="tx1"/>
                </a:solidFill>
                <a:latin typeface="Roboto Regular"/>
              </a:rPr>
              <a:t>).</a:t>
            </a:r>
            <a:endParaRPr lang="pl-PL" sz="2300" dirty="0">
              <a:latin typeface="Roboto Regular"/>
            </a:endParaRPr>
          </a:p>
        </p:txBody>
      </p:sp>
      <p:pic>
        <p:nvPicPr>
          <p:cNvPr id="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208904967"/>
              </p:ext>
            </p:extLst>
          </p:nvPr>
        </p:nvGraphicFramePr>
        <p:xfrm>
          <a:off x="793750" y="3610890"/>
          <a:ext cx="11590755" cy="559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676565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398203"/>
            <a:ext cx="10725150" cy="910557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POSTRZEGALNOŚĆ REKLAMY MAŁOPOLSKI</a:t>
            </a:r>
          </a:p>
        </p:txBody>
      </p:sp>
      <p:sp>
        <p:nvSpPr>
          <p:cNvPr id="4" name="Prostokąt 3"/>
          <p:cNvSpPr/>
          <p:nvPr/>
        </p:nvSpPr>
        <p:spPr>
          <a:xfrm>
            <a:off x="793750" y="1493407"/>
            <a:ext cx="10579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Kontakt z reklamą Małopolski lub reklamą jej poszczególnych atrakcji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miało</a:t>
            </a:r>
            <a:r>
              <a:rPr lang="pl-PL" sz="22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                59%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odwiedzających krajowych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 oraz </a:t>
            </a:r>
            <a:r>
              <a:rPr lang="pl-PL" sz="22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39% odwiedzający zagranicznych.</a:t>
            </a:r>
            <a:endParaRPr lang="pl-PL" sz="2200" dirty="0"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Rezydenci krajowi najczęściej wskazywali na reklamy internetowe oraz  natomiast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rezydenci innych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państw, na reklamy internetowe oraz foldery i ulotki. </a:t>
            </a:r>
            <a:endParaRPr lang="pl-PL" dirty="0"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524560246"/>
              </p:ext>
            </p:extLst>
          </p:nvPr>
        </p:nvGraphicFramePr>
        <p:xfrm>
          <a:off x="793749" y="3155382"/>
          <a:ext cx="11510545" cy="604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948448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209550"/>
            <a:ext cx="11150600" cy="1219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PODSUMOWANIE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1059039"/>
            <a:ext cx="10750550" cy="7715250"/>
          </a:xfrm>
        </p:spPr>
        <p:txBody>
          <a:bodyPr>
            <a:noAutofit/>
          </a:bodyPr>
          <a:lstStyle/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b="1" dirty="0"/>
              <a:t>Rośnie liczba turystów i gości odwiedzających Małopolskę -</a:t>
            </a:r>
            <a:r>
              <a:rPr lang="pl-PL" sz="2100" dirty="0"/>
              <a:t> zarówno krajowych jak  </a:t>
            </a:r>
            <a:r>
              <a:rPr lang="pl-PL" sz="2100" dirty="0" smtClean="0"/>
              <a:t> </a:t>
            </a:r>
            <a:r>
              <a:rPr lang="pl-PL" sz="2100" dirty="0"/>
              <a:t>i zagranicznych.</a:t>
            </a:r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dirty="0" smtClean="0"/>
              <a:t>Województwo </a:t>
            </a:r>
            <a:r>
              <a:rPr lang="pl-PL" sz="2100" dirty="0"/>
              <a:t>małopolskie </a:t>
            </a:r>
            <a:r>
              <a:rPr lang="pl-PL" sz="2100" b="1" dirty="0"/>
              <a:t>utrzymuje pozycję lidera </a:t>
            </a:r>
            <a:r>
              <a:rPr lang="pl-PL" sz="2100" dirty="0"/>
              <a:t>(wraz z województwem mazowieckim) </a:t>
            </a:r>
            <a:r>
              <a:rPr lang="pl-PL" sz="2100" dirty="0" smtClean="0"/>
              <a:t>w </a:t>
            </a:r>
            <a:r>
              <a:rPr lang="pl-PL" sz="2100" dirty="0"/>
              <a:t>zakresie liczby turystów korzystających z noclegów. </a:t>
            </a:r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dirty="0"/>
              <a:t>Najwięcej odwiedzających krajowych przybywa z obszaru </a:t>
            </a:r>
            <a:r>
              <a:rPr lang="pl-PL" sz="2100" dirty="0" smtClean="0"/>
              <a:t>województwa</a:t>
            </a:r>
            <a:r>
              <a:rPr lang="pl-PL" sz="2100" b="1" dirty="0" smtClean="0"/>
              <a:t> śląskiego             i małopolskiego, </a:t>
            </a:r>
            <a:r>
              <a:rPr lang="pl-PL" sz="2100" dirty="0" smtClean="0"/>
              <a:t>a następnie </a:t>
            </a:r>
            <a:r>
              <a:rPr lang="pl-PL" sz="2100" b="1" dirty="0" smtClean="0"/>
              <a:t>mazowieckiego</a:t>
            </a:r>
            <a:r>
              <a:rPr lang="pl-PL" sz="2100" b="1" dirty="0"/>
              <a:t> </a:t>
            </a:r>
            <a:r>
              <a:rPr lang="pl-PL" sz="2100" b="1" dirty="0" smtClean="0"/>
              <a:t>i podkarpackiego. </a:t>
            </a:r>
            <a:endParaRPr lang="pl-PL" sz="2100" b="1" dirty="0"/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dirty="0"/>
              <a:t>Wśród państw, z których przybywa najwięcej odwiedzających zagranicznych utrzymuje się </a:t>
            </a:r>
            <a:r>
              <a:rPr lang="pl-PL" sz="2100" b="1" dirty="0"/>
              <a:t>dominacja Wielkiej Brytanii i Niemiec</a:t>
            </a:r>
            <a:r>
              <a:rPr lang="pl-PL" sz="2100" dirty="0"/>
              <a:t>. Rośnie reprezentacja rezydentów Włoch </a:t>
            </a:r>
            <a:r>
              <a:rPr lang="pl-PL" sz="2100" dirty="0" smtClean="0"/>
              <a:t>               i </a:t>
            </a:r>
            <a:r>
              <a:rPr lang="pl-PL" sz="2100" dirty="0"/>
              <a:t>Francji. </a:t>
            </a:r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dirty="0"/>
              <a:t>Wzrasta odsetek odwiedzających </a:t>
            </a:r>
            <a:r>
              <a:rPr lang="pl-PL" sz="2100" dirty="0" smtClean="0"/>
              <a:t>krajowych zainteresowanych </a:t>
            </a:r>
            <a:r>
              <a:rPr lang="pl-PL" sz="2100" b="1" dirty="0"/>
              <a:t>turystyką aktywną</a:t>
            </a:r>
            <a:r>
              <a:rPr lang="pl-PL" sz="2100" dirty="0"/>
              <a:t> (</a:t>
            </a:r>
            <a:r>
              <a:rPr lang="pl-PL" sz="2100" dirty="0" smtClean="0"/>
              <a:t>narciarstwem i </a:t>
            </a:r>
            <a:r>
              <a:rPr lang="pl-PL" sz="2100" dirty="0"/>
              <a:t>snowboardingiem w zimie oraz wędrówkami górskimi i spacerami przez cały rok).</a:t>
            </a:r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dirty="0" smtClean="0"/>
              <a:t>Wzrosła częstotliwość przyjazdów do Małopolski </a:t>
            </a:r>
            <a:r>
              <a:rPr lang="pl-PL" sz="2100" dirty="0"/>
              <a:t>w </a:t>
            </a:r>
            <a:r>
              <a:rPr lang="pl-PL" sz="2100" b="1" dirty="0"/>
              <a:t>celach religijnych</a:t>
            </a:r>
            <a:r>
              <a:rPr lang="pl-PL" sz="2100" dirty="0"/>
              <a:t> - szczególnie wysoki wzrost odnotowano wśród </a:t>
            </a:r>
            <a:r>
              <a:rPr lang="pl-PL" sz="2100" dirty="0" smtClean="0"/>
              <a:t>turystów zagranicznych, na co duży wpływ miały organizowane w Krakowie Światowe Dni Młodzieży. </a:t>
            </a:r>
            <a:endParaRPr lang="pl-PL" sz="2100" dirty="0"/>
          </a:p>
        </p:txBody>
      </p:sp>
      <p:pic>
        <p:nvPicPr>
          <p:cNvPr id="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480828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209550"/>
            <a:ext cx="11150600" cy="1219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PODSUMOWANIE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1466850"/>
            <a:ext cx="10807700" cy="7296150"/>
          </a:xfrm>
        </p:spPr>
        <p:txBody>
          <a:bodyPr>
            <a:noAutofit/>
          </a:bodyPr>
          <a:lstStyle/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b="1" dirty="0" smtClean="0"/>
              <a:t>Internet</a:t>
            </a:r>
            <a:r>
              <a:rPr lang="pl-PL" sz="2000" dirty="0" smtClean="0"/>
              <a:t> </a:t>
            </a:r>
            <a:r>
              <a:rPr lang="pl-PL" sz="2000" dirty="0"/>
              <a:t>jest podstawowym źródłem wiedzy na temat Małopolski – korzysta </a:t>
            </a:r>
            <a:r>
              <a:rPr lang="pl-PL" sz="2000" dirty="0" smtClean="0"/>
              <a:t>z </a:t>
            </a:r>
            <a:r>
              <a:rPr lang="pl-PL" sz="2000" dirty="0"/>
              <a:t>niego </a:t>
            </a:r>
            <a:r>
              <a:rPr lang="pl-PL" sz="2000" dirty="0" smtClean="0"/>
              <a:t>ponad 70% odwiedzających</a:t>
            </a:r>
            <a:r>
              <a:rPr lang="pl-PL" sz="2000" dirty="0"/>
              <a:t>.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b="1" dirty="0"/>
              <a:t>Średnie ocen jakości oferty turystycznej Małopolski są wyższe </a:t>
            </a:r>
            <a:r>
              <a:rPr lang="pl-PL" sz="2000" dirty="0"/>
              <a:t>od ocen z lat ubiegłych we wszystkich aspektach (odwiedzający zagraniczni i goście krajowi) lub niemal wszystkich aspektach (turyści krajowi). 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b="1" dirty="0"/>
              <a:t>Poziom satysfakcji z pobytu jest bardzo wysoki</a:t>
            </a:r>
            <a:r>
              <a:rPr lang="pl-PL" sz="2000" dirty="0"/>
              <a:t>. Niski i bardzo niski poziom zadowolenia zadeklarowało zaledwie 0,8% odwiedzających. </a:t>
            </a:r>
            <a:r>
              <a:rPr lang="pl-PL" sz="2000" dirty="0" smtClean="0"/>
              <a:t>Niemal 99% odwiedzających poleciłoby pobyt w Małopolsce swoim bliskim, a ponad 97% chciałoby ją odwiedzić ponownie. 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dirty="0" smtClean="0"/>
              <a:t>Znacząco </a:t>
            </a:r>
            <a:r>
              <a:rPr lang="pl-PL" sz="2000" b="1" dirty="0" smtClean="0"/>
              <a:t>wzrosła postrzegalność </a:t>
            </a:r>
            <a:r>
              <a:rPr lang="pl-PL" sz="2000" b="1" dirty="0"/>
              <a:t>reklamy Małopolski </a:t>
            </a:r>
            <a:r>
              <a:rPr lang="pl-PL" sz="2000" dirty="0"/>
              <a:t>wśród </a:t>
            </a:r>
            <a:r>
              <a:rPr lang="pl-PL" sz="2000" dirty="0" smtClean="0"/>
              <a:t>odwiedzających, szczególnie wśród rezydentów</a:t>
            </a:r>
            <a:r>
              <a:rPr lang="pl-PL" sz="2000" dirty="0"/>
              <a:t> innych </a:t>
            </a:r>
            <a:r>
              <a:rPr lang="pl-PL" sz="2000" dirty="0" smtClean="0"/>
              <a:t>państw, do czego z pewnością przyczyniły się Światowe </a:t>
            </a:r>
            <a:r>
              <a:rPr lang="pl-PL" sz="2000" dirty="0"/>
              <a:t>Dni </a:t>
            </a:r>
            <a:r>
              <a:rPr lang="pl-PL" sz="2000" dirty="0" smtClean="0"/>
              <a:t>Młodzieży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dirty="0"/>
              <a:t>Ponad 60% rezydentów innych państw, którzy odwiedzają Małopolskę, to osoby nie związane z Polską (brak polskiego pochodzenia lub rodziny w Polsce), co świadczy o </a:t>
            </a:r>
            <a:r>
              <a:rPr lang="pl-PL" sz="2000" b="1" dirty="0"/>
              <a:t>dużej zdolności regionu do przyciągania odwiedzających zagranicznych jedynie swoimi walorami</a:t>
            </a:r>
            <a:r>
              <a:rPr lang="pl-PL" sz="2000" dirty="0"/>
              <a:t>.</a:t>
            </a:r>
          </a:p>
        </p:txBody>
      </p:sp>
      <p:pic>
        <p:nvPicPr>
          <p:cNvPr id="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360930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3950" y="2438400"/>
            <a:ext cx="105918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pl-PL" sz="7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DZIĘKUJEMY ZA UWAGĘ!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55473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247650"/>
            <a:ext cx="11988800" cy="1219200"/>
          </a:xfrm>
        </p:spPr>
        <p:txBody>
          <a:bodyPr>
            <a:normAutofit/>
          </a:bodyPr>
          <a:lstStyle/>
          <a:p>
            <a:pPr algn="ctr"/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Roboto Regular"/>
              </a:rPr>
              <a:t>METODOLOGIA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Roboto Regular"/>
              </a:rPr>
              <a:t>BADANIA</a:t>
            </a:r>
            <a:endParaRPr lang="pl-PL" dirty="0">
              <a:latin typeface="Roboto Regular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11988800" cy="75247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b="1" dirty="0" smtClean="0">
                <a:solidFill>
                  <a:schemeClr val="tx1"/>
                </a:solidFill>
              </a:rPr>
              <a:t>Metoda </a:t>
            </a:r>
            <a:r>
              <a:rPr lang="pl-PL" altLang="pl-PL" sz="3800" b="1" dirty="0">
                <a:solidFill>
                  <a:schemeClr val="tx1"/>
                </a:solidFill>
              </a:rPr>
              <a:t>badania</a:t>
            </a:r>
            <a:r>
              <a:rPr lang="pl-PL" altLang="pl-PL" sz="3800" dirty="0">
                <a:solidFill>
                  <a:schemeClr val="tx1"/>
                </a:solidFill>
              </a:rPr>
              <a:t>: 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kwestionariuszowy wywiad bezpośredni (PAPI</a:t>
            </a:r>
            <a:r>
              <a:rPr lang="pl-PL" altLang="pl-PL" sz="3800" dirty="0" smtClean="0">
                <a:solidFill>
                  <a:schemeClr val="tx1"/>
                </a:solidFill>
              </a:rPr>
              <a:t>),</a:t>
            </a:r>
            <a:endParaRPr lang="pl-PL" altLang="pl-PL" sz="3800" dirty="0">
              <a:solidFill>
                <a:schemeClr val="tx1"/>
              </a:solidFill>
            </a:endParaRP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analiza źródeł zastanych (</a:t>
            </a:r>
            <a:r>
              <a:rPr lang="pl-PL" altLang="pl-PL" sz="3800" dirty="0" err="1">
                <a:solidFill>
                  <a:schemeClr val="tx1"/>
                </a:solidFill>
              </a:rPr>
              <a:t>desk</a:t>
            </a:r>
            <a:r>
              <a:rPr lang="pl-PL" altLang="pl-PL" sz="3800" dirty="0">
                <a:solidFill>
                  <a:schemeClr val="tx1"/>
                </a:solidFill>
              </a:rPr>
              <a:t> </a:t>
            </a:r>
            <a:r>
              <a:rPr lang="pl-PL" altLang="pl-PL" sz="3800" dirty="0" err="1">
                <a:solidFill>
                  <a:schemeClr val="tx1"/>
                </a:solidFill>
              </a:rPr>
              <a:t>research</a:t>
            </a:r>
            <a:r>
              <a:rPr lang="pl-PL" altLang="pl-PL" sz="3800" dirty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b="1" dirty="0" smtClean="0">
                <a:solidFill>
                  <a:schemeClr val="tx1"/>
                </a:solidFill>
              </a:rPr>
              <a:t>Etapy </a:t>
            </a:r>
            <a:r>
              <a:rPr lang="pl-PL" altLang="pl-PL" sz="3800" b="1" dirty="0">
                <a:solidFill>
                  <a:schemeClr val="tx1"/>
                </a:solidFill>
              </a:rPr>
              <a:t>badania: 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I kwartał </a:t>
            </a:r>
            <a:r>
              <a:rPr lang="pl-PL" altLang="pl-PL" sz="3800" dirty="0" smtClean="0">
                <a:solidFill>
                  <a:schemeClr val="tx1"/>
                </a:solidFill>
              </a:rPr>
              <a:t>2016 </a:t>
            </a:r>
            <a:r>
              <a:rPr lang="pl-PL" altLang="pl-PL" sz="3800" dirty="0">
                <a:solidFill>
                  <a:schemeClr val="tx1"/>
                </a:solidFill>
              </a:rPr>
              <a:t>r. – badanie realizowane w styczniu i lutym w 16 lokalizacjach,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III kwartał </a:t>
            </a:r>
            <a:r>
              <a:rPr lang="pl-PL" altLang="pl-PL" sz="3800" dirty="0" smtClean="0">
                <a:solidFill>
                  <a:schemeClr val="tx1"/>
                </a:solidFill>
              </a:rPr>
              <a:t>2016 </a:t>
            </a:r>
            <a:r>
              <a:rPr lang="pl-PL" altLang="pl-PL" sz="3800" dirty="0">
                <a:solidFill>
                  <a:schemeClr val="tx1"/>
                </a:solidFill>
              </a:rPr>
              <a:t>r. – badanie realizowane w lipcu </a:t>
            </a:r>
            <a:r>
              <a:rPr lang="pl-PL" altLang="pl-PL" sz="3800" dirty="0" smtClean="0">
                <a:solidFill>
                  <a:schemeClr val="tx1"/>
                </a:solidFill>
              </a:rPr>
              <a:t>i </a:t>
            </a:r>
            <a:r>
              <a:rPr lang="pl-PL" altLang="pl-PL" sz="3800" dirty="0">
                <a:solidFill>
                  <a:schemeClr val="tx1"/>
                </a:solidFill>
              </a:rPr>
              <a:t>sierpniu w 25 lokalizacjach.</a:t>
            </a: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b="1" dirty="0" smtClean="0">
                <a:solidFill>
                  <a:schemeClr val="tx1"/>
                </a:solidFill>
              </a:rPr>
              <a:t>Grupa </a:t>
            </a:r>
            <a:r>
              <a:rPr lang="pl-PL" altLang="pl-PL" sz="3800" b="1" dirty="0">
                <a:solidFill>
                  <a:schemeClr val="tx1"/>
                </a:solidFill>
              </a:rPr>
              <a:t>docelowa: 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i="1" dirty="0">
                <a:solidFill>
                  <a:schemeClr val="tx1"/>
                </a:solidFill>
              </a:rPr>
              <a:t> </a:t>
            </a:r>
            <a:r>
              <a:rPr lang="pl-PL" altLang="pl-PL" sz="3800" dirty="0">
                <a:solidFill>
                  <a:schemeClr val="tx1"/>
                </a:solidFill>
              </a:rPr>
              <a:t>goście – odwiedzający </a:t>
            </a:r>
            <a:r>
              <a:rPr lang="pl-PL" altLang="pl-PL" sz="3800" dirty="0" smtClean="0">
                <a:solidFill>
                  <a:schemeClr val="tx1"/>
                </a:solidFill>
              </a:rPr>
              <a:t>jednodniowi </a:t>
            </a:r>
            <a:r>
              <a:rPr lang="pl-PL" altLang="pl-PL" sz="3800" dirty="0">
                <a:solidFill>
                  <a:schemeClr val="tx1"/>
                </a:solidFill>
              </a:rPr>
              <a:t>(osoby nie korzystające z noclegu),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turyści – osoby spędzające na obszarze Małopolski przynajmniej jedną noc.</a:t>
            </a: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b="1" dirty="0" smtClean="0">
                <a:solidFill>
                  <a:schemeClr val="tx1"/>
                </a:solidFill>
              </a:rPr>
              <a:t>Dobór </a:t>
            </a:r>
            <a:r>
              <a:rPr lang="pl-PL" altLang="pl-PL" sz="3800" b="1" dirty="0">
                <a:solidFill>
                  <a:schemeClr val="tx1"/>
                </a:solidFill>
              </a:rPr>
              <a:t>próby: </a:t>
            </a:r>
            <a:r>
              <a:rPr lang="pl-PL" altLang="pl-PL" sz="3800" dirty="0">
                <a:solidFill>
                  <a:schemeClr val="tx1"/>
                </a:solidFill>
              </a:rPr>
              <a:t>metoda losowa, prośba o udział w badaniu kierowana była do </a:t>
            </a:r>
            <a:r>
              <a:rPr lang="pl-PL" altLang="pl-PL" sz="3800" dirty="0" smtClean="0">
                <a:solidFill>
                  <a:schemeClr val="tx1"/>
                </a:solidFill>
              </a:rPr>
              <a:t>           co dwudziestej </a:t>
            </a:r>
            <a:r>
              <a:rPr lang="pl-PL" altLang="pl-PL" sz="3800" dirty="0">
                <a:solidFill>
                  <a:schemeClr val="tx1"/>
                </a:solidFill>
              </a:rPr>
              <a:t>osoby odwiedzającej daną lokalizację.</a:t>
            </a:r>
            <a:endParaRPr lang="pl-PL" altLang="pl-PL" sz="38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dirty="0">
                <a:solidFill>
                  <a:schemeClr val="tx1"/>
                </a:solidFill>
              </a:rPr>
              <a:t> </a:t>
            </a:r>
            <a:r>
              <a:rPr lang="pl-PL" altLang="pl-PL" sz="3800" b="1" dirty="0">
                <a:solidFill>
                  <a:schemeClr val="tx1"/>
                </a:solidFill>
              </a:rPr>
              <a:t>Czas poboru próby</a:t>
            </a:r>
            <a:r>
              <a:rPr lang="pl-PL" altLang="pl-PL" sz="3800" dirty="0">
                <a:solidFill>
                  <a:schemeClr val="tx1"/>
                </a:solidFill>
              </a:rPr>
              <a:t>: 3 dni robocze i 3 dni weekendowe, w godz. 9.00 - 19.00.</a:t>
            </a:r>
          </a:p>
          <a:p>
            <a:pPr algn="just"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dirty="0">
                <a:solidFill>
                  <a:schemeClr val="tx1"/>
                </a:solidFill>
              </a:rPr>
              <a:t> </a:t>
            </a:r>
            <a:r>
              <a:rPr lang="pl-PL" altLang="pl-PL" sz="3800" b="1" dirty="0">
                <a:solidFill>
                  <a:schemeClr val="tx1"/>
                </a:solidFill>
              </a:rPr>
              <a:t>Wielkość próby: </a:t>
            </a:r>
            <a:r>
              <a:rPr lang="pl-PL" altLang="pl-PL" sz="3800" dirty="0" smtClean="0">
                <a:solidFill>
                  <a:schemeClr val="tx1"/>
                </a:solidFill>
              </a:rPr>
              <a:t>6380 </a:t>
            </a:r>
            <a:r>
              <a:rPr lang="pl-PL" altLang="pl-PL" sz="3800" dirty="0">
                <a:solidFill>
                  <a:schemeClr val="tx1"/>
                </a:solidFill>
              </a:rPr>
              <a:t>odwiedzających, w tym 84% krajowych i 16% zagranicznych</a:t>
            </a:r>
            <a:r>
              <a:rPr lang="pl-PL" altLang="pl-PL" sz="3800" dirty="0" smtClean="0">
                <a:solidFill>
                  <a:schemeClr val="tx1"/>
                </a:solidFill>
              </a:rPr>
              <a:t>.</a:t>
            </a:r>
            <a:endParaRPr lang="pl-PL" altLang="pl-PL" sz="3800" dirty="0">
              <a:solidFill>
                <a:schemeClr val="tx1"/>
              </a:solidFill>
            </a:endParaRPr>
          </a:p>
        </p:txBody>
      </p:sp>
      <p:pic>
        <p:nvPicPr>
          <p:cNvPr id="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2060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650" y="364405"/>
            <a:ext cx="11988800" cy="1020443"/>
          </a:xfrm>
        </p:spPr>
        <p:txBody>
          <a:bodyPr>
            <a:normAutofit fontScale="90000"/>
          </a:bodyPr>
          <a:lstStyle/>
          <a:p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OSZACOWANIE LICZBY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ODWIEDZAJĄCYCH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56674" y="1384848"/>
            <a:ext cx="11090724" cy="77031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>
                <a:solidFill>
                  <a:schemeClr val="tx1"/>
                </a:solidFill>
                <a:latin typeface="Roboto Regular"/>
              </a:rPr>
              <a:t>Szacuje się, iż liczba odwiedzających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Małopolskę </a:t>
            </a:r>
            <a:r>
              <a:rPr lang="pl-PL" sz="2400" b="1" dirty="0" smtClean="0">
                <a:solidFill>
                  <a:schemeClr val="tx1"/>
                </a:solidFill>
                <a:latin typeface="Roboto Regular"/>
              </a:rPr>
              <a:t>wzrosła o 6,9%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w stosunku do roku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2015,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co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oznacza łącznie </a:t>
            </a:r>
            <a:r>
              <a:rPr lang="pl-PL" sz="2400" b="1" dirty="0" smtClean="0">
                <a:solidFill>
                  <a:schemeClr val="tx1"/>
                </a:solidFill>
                <a:latin typeface="Roboto Regular"/>
              </a:rPr>
              <a:t>14,9 miliona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odwiedzających region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.</a:t>
            </a:r>
          </a:p>
          <a:p>
            <a:pPr algn="just"/>
            <a:endParaRPr lang="pl-PL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1600" dirty="0">
              <a:solidFill>
                <a:srgbClr val="2C3F77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pl-PL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93642"/>
              </p:ext>
            </p:extLst>
          </p:nvPr>
        </p:nvGraphicFramePr>
        <p:xfrm>
          <a:off x="374654" y="2526705"/>
          <a:ext cx="10972749" cy="1718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883"/>
                <a:gridCol w="920840"/>
                <a:gridCol w="920840"/>
                <a:gridCol w="920840"/>
                <a:gridCol w="920840"/>
                <a:gridCol w="920840"/>
                <a:gridCol w="920840"/>
                <a:gridCol w="920840"/>
                <a:gridCol w="920840"/>
                <a:gridCol w="1377146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Typ odwiedzającego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LICZBA ODWIEDZAJĄCYCH - TURYSTÓW I GOŚCI ŁĄCZNIE (w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mln)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0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2009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2010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2011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2012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2014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2015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2015/2016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Krajowi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8,6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8,9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9,3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9,5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9,9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10,3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11,0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+6,2%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Zagraniczni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2,5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2,7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2,8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+9,3%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Ogółem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10,9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11,4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11,9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12,1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12,6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13,1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13,9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>
                          <a:effectLst/>
                          <a:latin typeface="Roboto Regular"/>
                        </a:rPr>
                        <a:t>+</a:t>
                      </a: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6,9%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odtytuł 5"/>
          <p:cNvSpPr txBox="1">
            <a:spLocks/>
          </p:cNvSpPr>
          <p:nvPr/>
        </p:nvSpPr>
        <p:spPr bwMode="auto">
          <a:xfrm>
            <a:off x="374650" y="5468823"/>
            <a:ext cx="3202735" cy="30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Aft>
                <a:spcPts val="400"/>
              </a:spcAft>
            </a:pPr>
            <a:r>
              <a:rPr lang="pl-PL" sz="2200" dirty="0">
                <a:latin typeface="Roboto Regular"/>
              </a:rPr>
              <a:t>Od roku 2009 widoczny jest </a:t>
            </a:r>
            <a:r>
              <a:rPr lang="pl-PL" sz="2200" b="1" dirty="0">
                <a:latin typeface="Roboto Regular"/>
              </a:rPr>
              <a:t>systematyczny wzrost liczby </a:t>
            </a:r>
            <a:r>
              <a:rPr lang="pl-PL" sz="2200" b="1" dirty="0" smtClean="0">
                <a:latin typeface="Roboto Regular"/>
              </a:rPr>
              <a:t>osób odwiedzających </a:t>
            </a:r>
            <a:r>
              <a:rPr lang="pl-PL" sz="2200" dirty="0">
                <a:latin typeface="Roboto Regular"/>
              </a:rPr>
              <a:t>Małopolskę</a:t>
            </a:r>
            <a:r>
              <a:rPr lang="pl-PL" sz="2200" dirty="0" smtClean="0">
                <a:latin typeface="Roboto Regular"/>
              </a:rPr>
              <a:t>.</a:t>
            </a:r>
            <a:endParaRPr lang="pl-PL" sz="2200" dirty="0">
              <a:latin typeface="Roboto Regular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pl-PL" sz="2200" dirty="0">
                <a:latin typeface="Roboto Regular"/>
              </a:rPr>
              <a:t>(na wykresie </a:t>
            </a:r>
            <a:r>
              <a:rPr lang="pl-PL" sz="2200" dirty="0" smtClean="0">
                <a:latin typeface="Roboto Regular"/>
              </a:rPr>
              <a:t>podano liczbę odwiedzających w milionach)</a:t>
            </a:r>
            <a:endParaRPr lang="pl-PL" sz="2200" dirty="0">
              <a:latin typeface="Roboto Regular"/>
            </a:endParaRPr>
          </a:p>
        </p:txBody>
      </p:sp>
      <p:pic>
        <p:nvPicPr>
          <p:cNvPr id="1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3714853259"/>
              </p:ext>
            </p:extLst>
          </p:nvPr>
        </p:nvGraphicFramePr>
        <p:xfrm>
          <a:off x="3622674" y="4381500"/>
          <a:ext cx="8740776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15845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650" y="364405"/>
            <a:ext cx="11111497" cy="1020443"/>
          </a:xfrm>
        </p:spPr>
        <p:txBody>
          <a:bodyPr>
            <a:normAutofit/>
          </a:bodyPr>
          <a:lstStyle/>
          <a:p>
            <a:pPr algn="ctr"/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OSZACOWANIE LICZBY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TURYSTÓW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56674" y="1384848"/>
            <a:ext cx="11090724" cy="11177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>
                <a:solidFill>
                  <a:schemeClr val="tx1"/>
                </a:solidFill>
                <a:latin typeface="Roboto Regular"/>
              </a:rPr>
              <a:t>Szacuje się, iż do Małopolski przyjechało w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2016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roku o </a:t>
            </a:r>
            <a:r>
              <a:rPr lang="pl-PL" sz="2400" b="1" dirty="0" smtClean="0">
                <a:solidFill>
                  <a:schemeClr val="tx1"/>
                </a:solidFill>
                <a:latin typeface="Roboto Regular"/>
              </a:rPr>
              <a:t>7,5% </a:t>
            </a:r>
            <a:r>
              <a:rPr lang="pl-PL" sz="2400" b="1" dirty="0">
                <a:solidFill>
                  <a:schemeClr val="tx1"/>
                </a:solidFill>
                <a:latin typeface="Roboto Regular"/>
              </a:rPr>
              <a:t>więcej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turystów niż w roku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2015, co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oznacza, iż region odwiedziło </a:t>
            </a:r>
            <a:r>
              <a:rPr lang="pl-PL" sz="2400" b="1" dirty="0" smtClean="0">
                <a:solidFill>
                  <a:schemeClr val="tx1"/>
                </a:solidFill>
                <a:latin typeface="Roboto Regular"/>
              </a:rPr>
              <a:t>11,5 </a:t>
            </a:r>
            <a:r>
              <a:rPr lang="pl-PL" sz="2400" b="1" dirty="0">
                <a:solidFill>
                  <a:schemeClr val="tx1"/>
                </a:solidFill>
                <a:latin typeface="Roboto Regular"/>
              </a:rPr>
              <a:t>miliona turystów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,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                tj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. osób spędzających na obszarze Małopolski co najmniej jedną noc. </a:t>
            </a:r>
          </a:p>
          <a:p>
            <a:pPr algn="just"/>
            <a:endParaRPr lang="pl-PL" sz="1600" dirty="0" smtClean="0">
              <a:solidFill>
                <a:schemeClr val="tx1"/>
              </a:solidFill>
              <a:latin typeface="Roboto Regular"/>
            </a:endParaRPr>
          </a:p>
          <a:p>
            <a:pPr algn="just"/>
            <a:endParaRPr lang="pl-PL" sz="1600" dirty="0">
              <a:solidFill>
                <a:srgbClr val="2C3F77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pl-PL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25287"/>
              </p:ext>
            </p:extLst>
          </p:nvPr>
        </p:nvGraphicFramePr>
        <p:xfrm>
          <a:off x="374654" y="2774259"/>
          <a:ext cx="10972750" cy="1718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821"/>
                <a:gridCol w="930047"/>
                <a:gridCol w="930047"/>
                <a:gridCol w="930047"/>
                <a:gridCol w="930047"/>
                <a:gridCol w="930047"/>
                <a:gridCol w="930047"/>
                <a:gridCol w="930047"/>
                <a:gridCol w="930047"/>
                <a:gridCol w="1498553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Typ turysty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LICZBA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TURYSTÓW (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mln)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0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2009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2010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2011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2012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2014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2015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>
                          <a:effectLst/>
                          <a:latin typeface="Roboto Regular"/>
                        </a:rPr>
                        <a:t>2014/2015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Krajowi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6,6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6,7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6,9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7,2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8,0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8,5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+6,8%</a:t>
                      </a:r>
                      <a:endParaRPr lang="pl-PL" sz="2000" b="1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Zagraniczni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2,1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2,3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2,5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2,6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2,7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3,0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+9,6%</a:t>
                      </a:r>
                      <a:endParaRPr lang="pl-PL" sz="2000" b="1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Ogółem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8,5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8,7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9,0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9,1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9,4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9,8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10,7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11,5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+7,5%</a:t>
                      </a:r>
                      <a:endParaRPr lang="pl-PL" sz="2000" b="1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odtytuł 5"/>
          <p:cNvSpPr txBox="1">
            <a:spLocks/>
          </p:cNvSpPr>
          <p:nvPr/>
        </p:nvSpPr>
        <p:spPr bwMode="auto">
          <a:xfrm>
            <a:off x="374654" y="5437722"/>
            <a:ext cx="3202735" cy="31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Aft>
                <a:spcPts val="400"/>
              </a:spcAft>
            </a:pPr>
            <a:r>
              <a:rPr lang="pl-PL" sz="2200" dirty="0">
                <a:latin typeface="Roboto Regular"/>
              </a:rPr>
              <a:t>Od roku 2009 widoczny jest </a:t>
            </a:r>
            <a:r>
              <a:rPr lang="pl-PL" sz="2200" b="1" dirty="0">
                <a:latin typeface="Roboto Regular"/>
              </a:rPr>
              <a:t>systematyczny wzrost liczby turystów przyjeżdżających  </a:t>
            </a:r>
            <a:r>
              <a:rPr lang="pl-PL" sz="2200" b="1" dirty="0" smtClean="0">
                <a:latin typeface="Roboto Regular"/>
              </a:rPr>
              <a:t>         </a:t>
            </a:r>
            <a:r>
              <a:rPr lang="pl-PL" sz="2200" dirty="0" smtClean="0">
                <a:latin typeface="Roboto Regular"/>
              </a:rPr>
              <a:t>do </a:t>
            </a:r>
            <a:r>
              <a:rPr lang="pl-PL" sz="2200" dirty="0">
                <a:latin typeface="Roboto Regular"/>
              </a:rPr>
              <a:t>Małopolski.</a:t>
            </a:r>
          </a:p>
          <a:p>
            <a:pPr algn="l" eaLnBrk="0" hangingPunct="0">
              <a:spcBef>
                <a:spcPct val="20000"/>
              </a:spcBef>
            </a:pPr>
            <a:r>
              <a:rPr lang="pl-PL" sz="2200" dirty="0">
                <a:latin typeface="Roboto Regular"/>
              </a:rPr>
              <a:t>(na wykresie podano liczbę turystów </a:t>
            </a:r>
            <a:r>
              <a:rPr lang="pl-PL" sz="2200" dirty="0" smtClean="0">
                <a:latin typeface="Roboto Regular"/>
              </a:rPr>
              <a:t>               w </a:t>
            </a:r>
            <a:r>
              <a:rPr lang="pl-PL" sz="2200" dirty="0">
                <a:latin typeface="Roboto Regular"/>
              </a:rPr>
              <a:t>milionach)</a:t>
            </a:r>
          </a:p>
        </p:txBody>
      </p:sp>
      <p:pic>
        <p:nvPicPr>
          <p:cNvPr id="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1311514100"/>
              </p:ext>
            </p:extLst>
          </p:nvPr>
        </p:nvGraphicFramePr>
        <p:xfrm>
          <a:off x="3577389" y="4764569"/>
          <a:ext cx="8978883" cy="443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7520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650" y="537691"/>
            <a:ext cx="11111497" cy="1367309"/>
          </a:xfrm>
        </p:spPr>
        <p:txBody>
          <a:bodyPr>
            <a:normAutofit/>
          </a:bodyPr>
          <a:lstStyle/>
          <a:p>
            <a:pPr algn="ctr"/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ODWIEDZAJĄCY W GŁÓWNYCH ATRAKCJACH REGIONU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56674" y="2184340"/>
            <a:ext cx="11090724" cy="11177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600" dirty="0" smtClean="0">
              <a:solidFill>
                <a:schemeClr val="tx1"/>
              </a:solidFill>
              <a:latin typeface="Roboto Regular"/>
            </a:endParaRPr>
          </a:p>
          <a:p>
            <a:pPr algn="just"/>
            <a:endParaRPr lang="pl-PL" sz="1600" dirty="0">
              <a:solidFill>
                <a:srgbClr val="2C3F77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pl-PL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27727"/>
              </p:ext>
            </p:extLst>
          </p:nvPr>
        </p:nvGraphicFramePr>
        <p:xfrm>
          <a:off x="546099" y="3675805"/>
          <a:ext cx="11588750" cy="515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5517"/>
                <a:gridCol w="6444134"/>
                <a:gridCol w="1981200"/>
                <a:gridCol w="2247899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Lp.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Lokalizacja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effectLst/>
                          <a:latin typeface="Roboto Regular"/>
                        </a:rPr>
                        <a:t>2016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Różnica </a:t>
                      </a:r>
                      <a:r>
                        <a:rPr lang="pl-PL" sz="2200" b="1" dirty="0" smtClean="0">
                          <a:effectLst/>
                          <a:latin typeface="Roboto Regular"/>
                        </a:rPr>
                        <a:t>2015/2016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1.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3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Spływ przełomem Dunajca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336 570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+22,4%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2.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3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Muzeum Pamięci </a:t>
                      </a:r>
                      <a:r>
                        <a:rPr lang="pl-PL" sz="2300" dirty="0" smtClean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Auschwitz-Birkenau                 w </a:t>
                      </a:r>
                      <a:r>
                        <a:rPr lang="pl-PL" sz="23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Oświęcimiu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2 053 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650</a:t>
                      </a:r>
                      <a:endParaRPr lang="pl-PL" sz="2400" dirty="0">
                        <a:solidFill>
                          <a:schemeClr val="tx1"/>
                        </a:solidFill>
                        <a:latin typeface="Roboto Regular"/>
                        <a:ea typeface="Roboto Regular"/>
                        <a:cs typeface="Roboto Regular"/>
                        <a:sym typeface="Roboto Regular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+19,0%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3.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3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Dom Rodzinny Jana Pawła II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267 756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+18,3%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4.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3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Międzynarodowy Port Lotniczy Kraków -  Balice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4 983 645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+18,1%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5.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3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Kopalnia Soli w Wieliczce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1 567 800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+12,8%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6.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3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Tatrzański Park Narodowy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2 410 503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+4,3%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Roboto Regular"/>
                        </a:rPr>
                        <a:t>7</a:t>
                      </a:r>
                      <a:r>
                        <a:rPr lang="pl-PL" sz="2200" b="1" dirty="0" smtClean="0">
                          <a:effectLst/>
                          <a:latin typeface="Roboto Regular"/>
                        </a:rPr>
                        <a:t>.</a:t>
                      </a:r>
                      <a:endParaRPr lang="pl-PL" sz="2200" b="1" dirty="0">
                        <a:effectLst/>
                        <a:latin typeface="Roboto Regular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3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Muzeum Narodowe w Krakowie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770 715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-5,1%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8. </a:t>
                      </a:r>
                      <a:endParaRPr lang="pl-PL" sz="2200" b="1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3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Zamek Królewski na Wawelu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1394 750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latin typeface="Roboto Regular"/>
                          <a:ea typeface="Roboto Regular"/>
                          <a:cs typeface="Roboto Regular"/>
                          <a:sym typeface="Roboto Regular"/>
                        </a:rPr>
                        <a:t>-8,9%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74650" y="2184340"/>
            <a:ext cx="11090724" cy="145055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W roku 2016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wiele głównych atrakcji regionu odnotowało znaczący,                            tj. kilkunastoprocentowy przyrost liczby odwiedzających.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P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odobny wzrost odnotowano w zakresie ruchu pasażerskiego na lotnisku w Balicach. </a:t>
            </a:r>
            <a:endParaRPr lang="pl-PL" sz="1600" dirty="0" smtClean="0">
              <a:solidFill>
                <a:schemeClr val="tx1"/>
              </a:solidFill>
              <a:latin typeface="Roboto Regular"/>
            </a:endParaRPr>
          </a:p>
        </p:txBody>
      </p:sp>
      <p:pic>
        <p:nvPicPr>
          <p:cNvPr id="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99882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4" y="350921"/>
            <a:ext cx="11988800" cy="836195"/>
          </a:xfrm>
        </p:spPr>
        <p:txBody>
          <a:bodyPr>
            <a:normAutofit/>
          </a:bodyPr>
          <a:lstStyle/>
          <a:p>
            <a:r>
              <a:rPr lang="pl-PL" altLang="pl-PL" sz="3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POCHODZENIE ODWIEDZAJĄCYCH </a:t>
            </a:r>
            <a:r>
              <a:rPr lang="pl-PL" altLang="pl-PL" sz="3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KRAJOWYCH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79664" y="1219200"/>
            <a:ext cx="10994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latin typeface="Roboto Regular"/>
              </a:rPr>
              <a:t>Odwiedzający krajowi przybywają do Małopolski głównie z </a:t>
            </a:r>
            <a:r>
              <a:rPr lang="pl-PL" b="1" dirty="0" smtClean="0">
                <a:solidFill>
                  <a:schemeClr val="tx1"/>
                </a:solidFill>
                <a:latin typeface="Roboto Regular"/>
              </a:rPr>
              <a:t>woj. śląskiego (17,1%) i małopolskiego (16,7%), a następnie: mazowieckiego </a:t>
            </a:r>
            <a:r>
              <a:rPr lang="pl-PL" b="1" dirty="0">
                <a:solidFill>
                  <a:schemeClr val="tx1"/>
                </a:solidFill>
                <a:latin typeface="Roboto Regular"/>
              </a:rPr>
              <a:t>(</a:t>
            </a:r>
            <a:r>
              <a:rPr lang="pl-PL" b="1" dirty="0" smtClean="0">
                <a:solidFill>
                  <a:schemeClr val="tx1"/>
                </a:solidFill>
                <a:latin typeface="Roboto Regular"/>
              </a:rPr>
              <a:t>13,3%)          i podkarpackiego (8,0%)</a:t>
            </a:r>
            <a:r>
              <a:rPr lang="pl-PL" dirty="0" smtClean="0">
                <a:solidFill>
                  <a:schemeClr val="tx1"/>
                </a:solidFill>
                <a:latin typeface="Roboto Regular"/>
              </a:rPr>
              <a:t>.</a:t>
            </a:r>
          </a:p>
        </p:txBody>
      </p:sp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110" y="3145531"/>
            <a:ext cx="5958840" cy="595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tytuł 5"/>
          <p:cNvSpPr txBox="1">
            <a:spLocks/>
          </p:cNvSpPr>
          <p:nvPr/>
        </p:nvSpPr>
        <p:spPr bwMode="auto">
          <a:xfrm>
            <a:off x="8051180" y="3993764"/>
            <a:ext cx="4655170" cy="358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dirty="0">
                <a:latin typeface="Roboto Regular"/>
              </a:rPr>
              <a:t>Wśród</a:t>
            </a:r>
            <a:r>
              <a:rPr lang="pl-PL" b="1" dirty="0">
                <a:latin typeface="Roboto Regular"/>
              </a:rPr>
              <a:t> turystów </a:t>
            </a:r>
            <a:r>
              <a:rPr lang="pl-PL" dirty="0">
                <a:latin typeface="Roboto Regular"/>
              </a:rPr>
              <a:t>najliczniejsi są mieszkańcy </a:t>
            </a:r>
            <a:r>
              <a:rPr lang="pl-PL" dirty="0" smtClean="0">
                <a:latin typeface="Roboto Regular"/>
              </a:rPr>
              <a:t>Śląska (15,6%),            a następnie Mazowsza                   i Małopolski.</a:t>
            </a:r>
          </a:p>
          <a:p>
            <a:pPr algn="l"/>
            <a:endParaRPr lang="pl-PL" dirty="0">
              <a:latin typeface="Roboto Regular"/>
            </a:endParaRPr>
          </a:p>
          <a:p>
            <a:pPr algn="l"/>
            <a:r>
              <a:rPr lang="pl-PL" dirty="0" smtClean="0">
                <a:latin typeface="Roboto Regular"/>
              </a:rPr>
              <a:t>Wśród </a:t>
            </a:r>
            <a:r>
              <a:rPr lang="pl-PL" b="1" dirty="0">
                <a:latin typeface="Roboto Regular"/>
              </a:rPr>
              <a:t>gości </a:t>
            </a:r>
            <a:r>
              <a:rPr lang="pl-PL" dirty="0">
                <a:latin typeface="Roboto Regular"/>
              </a:rPr>
              <a:t>najliczniejsi są</a:t>
            </a:r>
            <a:r>
              <a:rPr lang="pl-PL" dirty="0" smtClean="0">
                <a:latin typeface="Roboto Regular"/>
              </a:rPr>
              <a:t> </a:t>
            </a:r>
            <a:r>
              <a:rPr lang="pl-PL" dirty="0">
                <a:latin typeface="Roboto Regular"/>
              </a:rPr>
              <a:t>mieszkańcy </a:t>
            </a:r>
            <a:r>
              <a:rPr lang="pl-PL" dirty="0" smtClean="0">
                <a:latin typeface="Roboto Regular"/>
              </a:rPr>
              <a:t>Małopolski (48%),          a następnie Śląska                      i Podkarpacia</a:t>
            </a:r>
            <a:r>
              <a:rPr lang="pl-PL" sz="1600" dirty="0" smtClean="0">
                <a:latin typeface="Century Gothic" panose="020B0502020202020204" pitchFamily="34" charset="0"/>
              </a:rPr>
              <a:t>. 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2440242" y="4128126"/>
            <a:ext cx="1238834" cy="58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3,2%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873504" y="3714208"/>
            <a:ext cx="1092026" cy="50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107950" marR="107950" algn="just">
              <a:lnSpc>
                <a:spcPct val="150000"/>
              </a:lnSpc>
              <a:spcAft>
                <a:spcPts val="0"/>
              </a:spcAft>
              <a:defRPr sz="1600" b="1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l-PL" sz="2000" dirty="0" smtClean="0"/>
              <a:t>4,5%</a:t>
            </a:r>
            <a:endParaRPr lang="pl-PL" sz="2000" dirty="0"/>
          </a:p>
        </p:txBody>
      </p:sp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5276234" y="3966256"/>
            <a:ext cx="1020547" cy="59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2,2%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6585492" y="4656037"/>
            <a:ext cx="1148807" cy="53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1,5%</a:t>
            </a:r>
            <a:endParaRPr lang="pl-PL" sz="2000" b="1" dirty="0">
              <a:solidFill>
                <a:schemeClr val="accent2">
                  <a:lumMod val="75000"/>
                </a:schemeClr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5433011" y="5361708"/>
            <a:ext cx="1152482" cy="41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DA187E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13,3%</a:t>
            </a:r>
            <a:endParaRPr lang="pl-PL" sz="2000" b="1" dirty="0">
              <a:solidFill>
                <a:srgbClr val="DA187E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4151848" y="4733749"/>
            <a:ext cx="1124385" cy="4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2,6%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2285976" y="5386485"/>
            <a:ext cx="1201022" cy="62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1,7%</a:t>
            </a:r>
            <a:endParaRPr lang="pl-PL" sz="2000" b="1" dirty="0">
              <a:solidFill>
                <a:schemeClr val="accent2">
                  <a:lumMod val="75000"/>
                </a:schemeClr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3314573" y="5362568"/>
            <a:ext cx="1089841" cy="58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5,8%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2"/>
          <p:cNvSpPr txBox="1">
            <a:spLocks noChangeArrowheads="1"/>
          </p:cNvSpPr>
          <p:nvPr/>
        </p:nvSpPr>
        <p:spPr bwMode="auto">
          <a:xfrm>
            <a:off x="4634806" y="6124951"/>
            <a:ext cx="1137343" cy="45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5,7</a:t>
            </a: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2"/>
          <p:cNvSpPr txBox="1">
            <a:spLocks noChangeArrowheads="1"/>
          </p:cNvSpPr>
          <p:nvPr/>
        </p:nvSpPr>
        <p:spPr bwMode="auto">
          <a:xfrm>
            <a:off x="6585493" y="6404054"/>
            <a:ext cx="1148806" cy="5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3,8%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ole tekstowe 2"/>
          <p:cNvSpPr txBox="1">
            <a:spLocks noChangeArrowheads="1"/>
          </p:cNvSpPr>
          <p:nvPr/>
        </p:nvSpPr>
        <p:spPr bwMode="auto">
          <a:xfrm>
            <a:off x="5448488" y="6878113"/>
            <a:ext cx="1137004" cy="3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5,5</a:t>
            </a: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ole tekstowe 2"/>
          <p:cNvSpPr txBox="1">
            <a:spLocks noChangeArrowheads="1"/>
          </p:cNvSpPr>
          <p:nvPr/>
        </p:nvSpPr>
        <p:spPr bwMode="auto">
          <a:xfrm>
            <a:off x="6135004" y="7585212"/>
            <a:ext cx="1237345" cy="5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D65E04"/>
                </a:solidFill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8,0</a:t>
            </a:r>
            <a:r>
              <a:rPr lang="pl-PL" sz="2000" b="1" dirty="0" smtClean="0">
                <a:solidFill>
                  <a:srgbClr val="D65E04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solidFill>
                <a:srgbClr val="D65E04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ole tekstowe 2"/>
          <p:cNvSpPr txBox="1">
            <a:spLocks noChangeArrowheads="1"/>
          </p:cNvSpPr>
          <p:nvPr/>
        </p:nvSpPr>
        <p:spPr bwMode="auto">
          <a:xfrm>
            <a:off x="4965530" y="7763306"/>
            <a:ext cx="1252990" cy="37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DA187E"/>
                </a:solidFill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16,7</a:t>
            </a:r>
            <a:r>
              <a:rPr lang="pl-PL" sz="2000" b="1" dirty="0" smtClean="0">
                <a:solidFill>
                  <a:srgbClr val="DA187E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solidFill>
                <a:srgbClr val="DA187E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2"/>
          <p:cNvSpPr txBox="1">
            <a:spLocks noChangeArrowheads="1"/>
          </p:cNvSpPr>
          <p:nvPr/>
        </p:nvSpPr>
        <p:spPr bwMode="auto">
          <a:xfrm>
            <a:off x="4404413" y="7079639"/>
            <a:ext cx="1157989" cy="58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DA187E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17,1%</a:t>
            </a:r>
            <a:endParaRPr lang="pl-PL" sz="2000" b="1" dirty="0">
              <a:solidFill>
                <a:srgbClr val="DA187E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Pole tekstowe 2"/>
          <p:cNvSpPr txBox="1">
            <a:spLocks noChangeArrowheads="1"/>
          </p:cNvSpPr>
          <p:nvPr/>
        </p:nvSpPr>
        <p:spPr bwMode="auto">
          <a:xfrm>
            <a:off x="3737648" y="6819391"/>
            <a:ext cx="1085127" cy="52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2,5</a:t>
            </a: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Pole tekstowe 2"/>
          <p:cNvSpPr txBox="1">
            <a:spLocks noChangeArrowheads="1"/>
          </p:cNvSpPr>
          <p:nvPr/>
        </p:nvSpPr>
        <p:spPr bwMode="auto">
          <a:xfrm>
            <a:off x="2735999" y="6484794"/>
            <a:ext cx="1174575" cy="45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5,4</a:t>
            </a: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98567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1315031" cy="836195"/>
          </a:xfrm>
        </p:spPr>
        <p:txBody>
          <a:bodyPr>
            <a:noAutofit/>
          </a:bodyPr>
          <a:lstStyle/>
          <a:p>
            <a:pPr algn="ctr"/>
            <a:r>
              <a:rPr lang="pl-PL" altLang="pl-PL" sz="35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POCHODZENIE ODWIEDZAJĄCYCH ZAGRANICZNYCH</a:t>
            </a:r>
            <a:endParaRPr lang="pl-PL" sz="35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9665" y="1186179"/>
            <a:ext cx="1078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latin typeface="Roboto Regular"/>
              </a:rPr>
              <a:t>Odwiedzający zagraniczni przybywają do woj. małopolskiego najczęściej </a:t>
            </a:r>
            <a:r>
              <a:rPr lang="pl-PL" dirty="0" smtClean="0">
                <a:solidFill>
                  <a:schemeClr val="tx1"/>
                </a:solidFill>
                <a:latin typeface="Roboto Regular"/>
              </a:rPr>
              <a:t>                  z </a:t>
            </a:r>
            <a:r>
              <a:rPr lang="pl-PL" b="1" dirty="0">
                <a:solidFill>
                  <a:schemeClr val="tx1"/>
                </a:solidFill>
                <a:latin typeface="Roboto Regular"/>
              </a:rPr>
              <a:t>Wielkiej Brytanii</a:t>
            </a:r>
            <a:r>
              <a:rPr lang="pl-PL" dirty="0">
                <a:solidFill>
                  <a:schemeClr val="tx1"/>
                </a:solidFill>
                <a:latin typeface="Roboto Regular"/>
              </a:rPr>
              <a:t> oraz </a:t>
            </a:r>
            <a:r>
              <a:rPr lang="pl-PL" b="1" dirty="0">
                <a:solidFill>
                  <a:schemeClr val="tx1"/>
                </a:solidFill>
                <a:latin typeface="Roboto Regular"/>
              </a:rPr>
              <a:t>Niemiec.</a:t>
            </a:r>
            <a:r>
              <a:rPr lang="pl-PL" dirty="0">
                <a:solidFill>
                  <a:schemeClr val="tx1"/>
                </a:solidFill>
                <a:latin typeface="Roboto Regular"/>
              </a:rPr>
              <a:t> Licznie reprezentowani są także obywatele </a:t>
            </a:r>
            <a:r>
              <a:rPr lang="pl-PL" b="1" dirty="0">
                <a:solidFill>
                  <a:schemeClr val="tx1"/>
                </a:solidFill>
                <a:latin typeface="Roboto Regular"/>
              </a:rPr>
              <a:t>Francji i Włoch</a:t>
            </a:r>
            <a:r>
              <a:rPr lang="pl-PL" dirty="0">
                <a:solidFill>
                  <a:schemeClr val="tx1"/>
                </a:solidFill>
                <a:latin typeface="Roboto Regular"/>
              </a:rPr>
              <a:t>. Łącznie odnotowano </a:t>
            </a:r>
            <a:r>
              <a:rPr lang="pl-PL" dirty="0" smtClean="0">
                <a:solidFill>
                  <a:schemeClr val="tx1"/>
                </a:solidFill>
                <a:latin typeface="Roboto Regular"/>
              </a:rPr>
              <a:t>obecność rezydentów 58 </a:t>
            </a:r>
            <a:r>
              <a:rPr lang="pl-PL" dirty="0">
                <a:solidFill>
                  <a:schemeClr val="tx1"/>
                </a:solidFill>
                <a:latin typeface="Roboto Regular"/>
              </a:rPr>
              <a:t>państw.</a:t>
            </a:r>
          </a:p>
        </p:txBody>
      </p:sp>
      <p:sp>
        <p:nvSpPr>
          <p:cNvPr id="6" name="Podtytuł 5"/>
          <p:cNvSpPr txBox="1">
            <a:spLocks/>
          </p:cNvSpPr>
          <p:nvPr/>
        </p:nvSpPr>
        <p:spPr bwMode="auto">
          <a:xfrm>
            <a:off x="8353633" y="4573627"/>
            <a:ext cx="4451684" cy="389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dirty="0">
                <a:latin typeface="Roboto Regular"/>
              </a:rPr>
              <a:t>Na przestrzeni ostatnich lat widoczny jest trend spadkowy dotyczący mieszkańców Wielkiej Brytanii (od 2012 roku) oraz umocnienie się reprezentacji mieszkańców Francji oraz Włoch.</a:t>
            </a:r>
          </a:p>
          <a:p>
            <a:pPr algn="l"/>
            <a:endParaRPr lang="pl-PL" dirty="0">
              <a:latin typeface="Roboto Regular"/>
            </a:endParaRPr>
          </a:p>
          <a:p>
            <a:pPr algn="l"/>
            <a:r>
              <a:rPr lang="pl-PL" dirty="0" smtClean="0">
                <a:latin typeface="Roboto Regular"/>
              </a:rPr>
              <a:t>.</a:t>
            </a:r>
            <a:endParaRPr lang="pl-PL" dirty="0">
              <a:latin typeface="Roboto Regular"/>
            </a:endParaRPr>
          </a:p>
        </p:txBody>
      </p:sp>
      <p:pic>
        <p:nvPicPr>
          <p:cNvPr id="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44478218"/>
              </p:ext>
            </p:extLst>
          </p:nvPr>
        </p:nvGraphicFramePr>
        <p:xfrm>
          <a:off x="379664" y="2733923"/>
          <a:ext cx="7604609" cy="607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1774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1315031" cy="836195"/>
          </a:xfrm>
        </p:spPr>
        <p:txBody>
          <a:bodyPr>
            <a:noAutofit/>
          </a:bodyPr>
          <a:lstStyle/>
          <a:p>
            <a:pPr algn="ctr"/>
            <a:r>
              <a:rPr lang="pl-PL" alt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WYDATKI ODWIEDZAJĄCYCH </a:t>
            </a:r>
            <a:r>
              <a:rPr lang="pl-PL" altLang="pl-PL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MAŁOPOLSKĘ</a:t>
            </a:r>
            <a:endParaRPr lang="pl-PL" sz="4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9665" y="1186179"/>
            <a:ext cx="10783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dirty="0">
                <a:latin typeface="Roboto Regular"/>
              </a:rPr>
              <a:t>Szacuje się, iż odwiedzający Małopolskę w </a:t>
            </a:r>
            <a:r>
              <a:rPr lang="pl-PL" dirty="0" smtClean="0">
                <a:latin typeface="Roboto Regular"/>
              </a:rPr>
              <a:t>2016 </a:t>
            </a:r>
            <a:r>
              <a:rPr lang="pl-PL" dirty="0">
                <a:latin typeface="Roboto Regular"/>
              </a:rPr>
              <a:t>roku </a:t>
            </a:r>
            <a:r>
              <a:rPr lang="pl-PL" b="1" dirty="0">
                <a:latin typeface="Roboto Regular"/>
              </a:rPr>
              <a:t>wydali </a:t>
            </a:r>
            <a:r>
              <a:rPr lang="pl-PL" b="1" dirty="0" smtClean="0">
                <a:latin typeface="Roboto Regular"/>
              </a:rPr>
              <a:t>niemal  13</a:t>
            </a:r>
            <a:r>
              <a:rPr lang="pl-PL" b="1" dirty="0">
                <a:latin typeface="Roboto Regular"/>
              </a:rPr>
              <a:t> </a:t>
            </a:r>
            <a:r>
              <a:rPr lang="pl-PL" b="1" dirty="0" smtClean="0">
                <a:latin typeface="Roboto Regular"/>
              </a:rPr>
              <a:t>miliardów </a:t>
            </a:r>
            <a:r>
              <a:rPr lang="pl-PL" b="1" dirty="0">
                <a:latin typeface="Roboto Regular"/>
              </a:rPr>
              <a:t>złotych. </a:t>
            </a:r>
          </a:p>
          <a:p>
            <a:pPr algn="just">
              <a:lnSpc>
                <a:spcPct val="115000"/>
              </a:lnSpc>
            </a:pPr>
            <a:r>
              <a:rPr lang="pl-PL" dirty="0">
                <a:latin typeface="Roboto Regular"/>
              </a:rPr>
              <a:t>P</a:t>
            </a:r>
            <a:r>
              <a:rPr lang="pl-PL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oziom wydatków </a:t>
            </a:r>
            <a:r>
              <a:rPr lang="pl-PL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nieznacznie zmalał (-2,2%) w stosunku do roku ubiegłego, za co odpowiedzialny jest głównie duży spadek wydatków turystów  zagranicznych. </a:t>
            </a:r>
            <a:endParaRPr lang="pl-PL" dirty="0"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dtytuł 5"/>
          <p:cNvSpPr txBox="1">
            <a:spLocks/>
          </p:cNvSpPr>
          <p:nvPr/>
        </p:nvSpPr>
        <p:spPr bwMode="auto">
          <a:xfrm>
            <a:off x="8197516" y="4098892"/>
            <a:ext cx="4310018" cy="47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Roboto Regular"/>
              </a:rPr>
              <a:t>Odwiedzający zagraniczni wydają podczas wizyt              w Małopolsce kwoty znacznie wyższe niż odwiedzający </a:t>
            </a:r>
            <a:r>
              <a:rPr lang="pl-PL" dirty="0" smtClean="0">
                <a:latin typeface="Roboto Regular"/>
              </a:rPr>
              <a:t>krajowi</a:t>
            </a:r>
            <a:r>
              <a:rPr lang="pl-PL" dirty="0">
                <a:latin typeface="Roboto Regular"/>
              </a:rPr>
              <a:t> </a:t>
            </a:r>
            <a:r>
              <a:rPr lang="pl-PL" dirty="0" smtClean="0">
                <a:latin typeface="Roboto Regular"/>
              </a:rPr>
              <a:t>(1415 zł w stosunku do 730 zł)</a:t>
            </a:r>
            <a:endParaRPr lang="pl-PL" dirty="0">
              <a:latin typeface="Roboto Regular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Roboto Regular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Roboto Regular"/>
                <a:cs typeface="Times New Roman" panose="02020603050405020304" pitchFamily="18" charset="0"/>
              </a:rPr>
              <a:t>P</a:t>
            </a:r>
            <a:r>
              <a:rPr lang="pl-PL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ieniądze pozostawione przez odwiedzających zagranicznych stanowią </a:t>
            </a:r>
            <a:r>
              <a:rPr lang="pl-PL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37% </a:t>
            </a:r>
            <a:r>
              <a:rPr lang="pl-PL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ogółu wydatków. </a:t>
            </a:r>
          </a:p>
        </p:txBody>
      </p:sp>
      <p:pic>
        <p:nvPicPr>
          <p:cNvPr id="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3049366476"/>
              </p:ext>
            </p:extLst>
          </p:nvPr>
        </p:nvGraphicFramePr>
        <p:xfrm>
          <a:off x="203200" y="3500660"/>
          <a:ext cx="7822554" cy="536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632230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2066</Words>
  <Application>Microsoft Office PowerPoint</Application>
  <PresentationFormat>Niestandardowy</PresentationFormat>
  <Paragraphs>579</Paragraphs>
  <Slides>24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24</vt:i4>
      </vt:variant>
    </vt:vector>
  </HeadingPairs>
  <TitlesOfParts>
    <vt:vector size="40" baseType="lpstr">
      <vt:lpstr>Aller</vt:lpstr>
      <vt:lpstr>Arial</vt:lpstr>
      <vt:lpstr>Avenir Roman</vt:lpstr>
      <vt:lpstr>Bodoni SvtyTwo ITC TT-Book</vt:lpstr>
      <vt:lpstr>Calibri</vt:lpstr>
      <vt:lpstr>Cambria</vt:lpstr>
      <vt:lpstr>Century Gothic</vt:lpstr>
      <vt:lpstr>Helvetica</vt:lpstr>
      <vt:lpstr>Palatino</vt:lpstr>
      <vt:lpstr>Roboto Regular</vt:lpstr>
      <vt:lpstr>Times New Roman</vt:lpstr>
      <vt:lpstr>Verdana</vt:lpstr>
      <vt:lpstr>Wingdings</vt:lpstr>
      <vt:lpstr>New_Template4</vt:lpstr>
      <vt:lpstr>1_Projekt niestandardowy</vt:lpstr>
      <vt:lpstr>Projekt niestandardowy</vt:lpstr>
      <vt:lpstr>BADANIE RUCHU TURYSTYCZNEGO  W WOJEWÓDZTWIE MAŁOPOLSKIM  W 2016 ROKU</vt:lpstr>
      <vt:lpstr>Prezentacja programu PowerPoint</vt:lpstr>
      <vt:lpstr>METODOLOGIA BADANIA</vt:lpstr>
      <vt:lpstr>OSZACOWANIE LICZBY ODWIEDZAJĄCYCH</vt:lpstr>
      <vt:lpstr>OSZACOWANIE LICZBY TURYSTÓW</vt:lpstr>
      <vt:lpstr>ODWIEDZAJĄCY W GŁÓWNYCH ATRAKCJACH REGIONU</vt:lpstr>
      <vt:lpstr>POCHODZENIE ODWIEDZAJĄCYCH KRAJOWYCH</vt:lpstr>
      <vt:lpstr>POCHODZENIE ODWIEDZAJĄCYCH ZAGRANICZNYCH</vt:lpstr>
      <vt:lpstr>WYDATKI ODWIEDZAJĄCYCH MAŁOPOLSKĘ</vt:lpstr>
      <vt:lpstr>DŁUGOŚĆ POBYTU TURYSTÓW</vt:lpstr>
      <vt:lpstr>FORMA ZAKWATEROWANIA TURYSTÓW  KRAJOWYCH</vt:lpstr>
      <vt:lpstr>FORMA ZAKWATEROWANIA TURYSTÓW  ZAGRANICZNYCH</vt:lpstr>
      <vt:lpstr>ŚRODEK TRANSPORTU ODWIEDZAJĄCYCH MAŁOPOLSKĘ</vt:lpstr>
      <vt:lpstr>WIEK ODWIEDZAJĄCYCH</vt:lpstr>
      <vt:lpstr>CEL PRZYJAZDU DO MAŁOPOLSKI</vt:lpstr>
      <vt:lpstr>OCENA OFERTY TURYSTYCZNEJ</vt:lpstr>
      <vt:lpstr>NAJWIĘKSZE ATRAKCJE REGIONU</vt:lpstr>
      <vt:lpstr>POZIOM ZADOWOLENIA Z POBYTU</vt:lpstr>
      <vt:lpstr>MOCNE I SŁABE STRONY MAŁOPOLSKI               W OPINII ODWIEDZAJĄCYCH</vt:lpstr>
      <vt:lpstr>ŹRÓDŁA WIEDZY O MAŁOPOLSCE</vt:lpstr>
      <vt:lpstr>POSTRZEGALNOŚĆ REKLAMY MAŁOPOLSKI</vt:lpstr>
      <vt:lpstr>PODSUMOWANIE</vt:lpstr>
      <vt:lpstr>PODSUMOWANIE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iwona</dc:creator>
  <cp:lastModifiedBy>iwona</cp:lastModifiedBy>
  <cp:revision>186</cp:revision>
  <dcterms:modified xsi:type="dcterms:W3CDTF">2017-01-12T21:35:21Z</dcterms:modified>
</cp:coreProperties>
</file>